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9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72" r:id="rId13"/>
    <p:sldId id="273" r:id="rId14"/>
    <p:sldId id="266" r:id="rId15"/>
    <p:sldId id="267" r:id="rId16"/>
    <p:sldId id="268" r:id="rId17"/>
    <p:sldId id="270" r:id="rId18"/>
    <p:sldId id="271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451FE6-4F5C-4ED4-B3C2-367FE0251B7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1B9B8-C1C4-4A40-8221-3F3613CDE52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u="sng" dirty="0" smtClean="0"/>
            <a:t>60 -80 </a:t>
          </a:r>
          <a:r>
            <a:rPr lang="ru-RU" sz="2400" u="sng" dirty="0" err="1" smtClean="0"/>
            <a:t>жаста</a:t>
          </a:r>
          <a:r>
            <a:rPr lang="ru-RU" sz="2400" u="sng" dirty="0" smtClean="0"/>
            <a:t>:  1 /800 </a:t>
          </a:r>
          <a:r>
            <a:rPr lang="ru-RU" sz="2400" u="sng" dirty="0" err="1" smtClean="0"/>
            <a:t>мың</a:t>
          </a:r>
          <a:r>
            <a:rPr lang="ru-RU" sz="2400" u="sng" dirty="0" smtClean="0"/>
            <a:t> клетка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50 </a:t>
          </a:r>
          <a:r>
            <a:rPr lang="ru-RU" sz="2400" dirty="0" err="1" smtClean="0"/>
            <a:t>жаста</a:t>
          </a:r>
          <a:r>
            <a:rPr lang="ru-RU" sz="2400" dirty="0" smtClean="0"/>
            <a:t>:     1 /500 </a:t>
          </a:r>
          <a:r>
            <a:rPr lang="ru-RU" sz="2400" dirty="0" err="1" smtClean="0"/>
            <a:t>мың</a:t>
          </a:r>
          <a:r>
            <a:rPr lang="ru-RU" sz="2400" dirty="0" smtClean="0"/>
            <a:t> клетка  </a:t>
          </a:r>
        </a:p>
      </dgm:t>
    </dgm:pt>
    <dgm:pt modelId="{A6930638-A998-4BF0-8588-7F0B8CDE55B1}" type="parTrans" cxnId="{615E2F27-9446-44FE-8643-B4B0D59CD89F}">
      <dgm:prSet/>
      <dgm:spPr/>
      <dgm:t>
        <a:bodyPr/>
        <a:lstStyle/>
        <a:p>
          <a:endParaRPr lang="ru-RU" sz="2800"/>
        </a:p>
      </dgm:t>
    </dgm:pt>
    <dgm:pt modelId="{503A20CC-225D-4018-9EFA-DB60EC4379ED}" type="sibTrans" cxnId="{615E2F27-9446-44FE-8643-B4B0D59CD89F}">
      <dgm:prSet/>
      <dgm:spPr/>
      <dgm:t>
        <a:bodyPr/>
        <a:lstStyle/>
        <a:p>
          <a:endParaRPr lang="ru-RU" sz="2800"/>
        </a:p>
      </dgm:t>
    </dgm:pt>
    <dgm:pt modelId="{A7AC9A84-06CC-4C48-A4FF-AF8369C75B7E}">
      <dgm:prSet phldrT="[Текст]" custT="1"/>
      <dgm:spPr>
        <a:solidFill>
          <a:srgbClr val="FFFF00"/>
        </a:solidFill>
      </dgm:spPr>
      <dgm:t>
        <a:bodyPr/>
        <a:lstStyle/>
        <a:p>
          <a:endParaRPr lang="ru-RU" sz="2800" dirty="0"/>
        </a:p>
      </dgm:t>
    </dgm:pt>
    <dgm:pt modelId="{6B0CD3AE-9DE6-4B53-9D5B-BB90DEEEAD94}" type="parTrans" cxnId="{B12CCFD6-D7E2-4ADB-B1C1-43FBD9145599}">
      <dgm:prSet/>
      <dgm:spPr/>
      <dgm:t>
        <a:bodyPr/>
        <a:lstStyle/>
        <a:p>
          <a:endParaRPr lang="ru-RU" sz="2800"/>
        </a:p>
      </dgm:t>
    </dgm:pt>
    <dgm:pt modelId="{346DB8E6-52A6-4BC8-9800-1AECD068006B}" type="sibTrans" cxnId="{B12CCFD6-D7E2-4ADB-B1C1-43FBD9145599}">
      <dgm:prSet/>
      <dgm:spPr/>
      <dgm:t>
        <a:bodyPr/>
        <a:lstStyle/>
        <a:p>
          <a:endParaRPr lang="ru-RU" sz="2800"/>
        </a:p>
      </dgm:t>
    </dgm:pt>
    <dgm:pt modelId="{18881D7F-BDBB-4072-876A-37299F8B1C8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/>
            <a:t>Нәресте</a:t>
          </a:r>
          <a:r>
            <a:rPr lang="ru-RU" sz="2400" dirty="0" smtClean="0"/>
            <a:t>: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1/10 </a:t>
          </a:r>
          <a:r>
            <a:rPr lang="ru-RU" sz="2400" dirty="0" err="1" smtClean="0"/>
            <a:t>мың</a:t>
          </a:r>
          <a:r>
            <a:rPr lang="ru-RU" sz="2400" dirty="0" smtClean="0"/>
            <a:t> клетка 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dirty="0" smtClean="0"/>
        </a:p>
        <a:p>
          <a:pPr algn="ctr"/>
          <a:endParaRPr lang="ru-RU" sz="2800" dirty="0"/>
        </a:p>
      </dgm:t>
    </dgm:pt>
    <dgm:pt modelId="{77B32F13-EDE3-4A1F-9E43-DB7D9CE4AC5F}" type="parTrans" cxnId="{C827D5A0-CBE1-4B4F-8746-44C7B8EE8C03}">
      <dgm:prSet/>
      <dgm:spPr/>
      <dgm:t>
        <a:bodyPr/>
        <a:lstStyle/>
        <a:p>
          <a:endParaRPr lang="ru-RU" sz="2800"/>
        </a:p>
      </dgm:t>
    </dgm:pt>
    <dgm:pt modelId="{680F0033-3D4A-43F8-9D87-28A7C9B9D178}" type="sibTrans" cxnId="{C827D5A0-CBE1-4B4F-8746-44C7B8EE8C03}">
      <dgm:prSet/>
      <dgm:spPr/>
      <dgm:t>
        <a:bodyPr/>
        <a:lstStyle/>
        <a:p>
          <a:endParaRPr lang="ru-RU" sz="2800"/>
        </a:p>
      </dgm:t>
    </dgm:pt>
    <dgm:pt modelId="{7CC606FC-6E82-45E2-8638-81568123FBB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/>
            <a:t>20-25 -</a:t>
          </a:r>
          <a:r>
            <a:rPr lang="ru-RU" sz="2800" dirty="0" err="1" smtClean="0"/>
            <a:t>жас</a:t>
          </a:r>
          <a:endParaRPr lang="ru-RU" sz="2800" dirty="0"/>
        </a:p>
      </dgm:t>
    </dgm:pt>
    <dgm:pt modelId="{DAFE4A21-8B52-4FDF-96A6-1CD671B0F928}" type="parTrans" cxnId="{85AA835A-96CC-4998-8BE2-31AC2660A86C}">
      <dgm:prSet/>
      <dgm:spPr/>
      <dgm:t>
        <a:bodyPr/>
        <a:lstStyle/>
        <a:p>
          <a:endParaRPr lang="ru-RU" sz="2800"/>
        </a:p>
      </dgm:t>
    </dgm:pt>
    <dgm:pt modelId="{D655357D-A90E-411C-833A-35796F28F50A}" type="sibTrans" cxnId="{85AA835A-96CC-4998-8BE2-31AC2660A86C}">
      <dgm:prSet/>
      <dgm:spPr/>
      <dgm:t>
        <a:bodyPr/>
        <a:lstStyle/>
        <a:p>
          <a:endParaRPr lang="ru-RU" sz="2800"/>
        </a:p>
      </dgm:t>
    </dgm:pt>
    <dgm:pt modelId="{8A21415A-EF00-431F-8C95-C0E1A7297BFA}">
      <dgm:prSet custT="1"/>
      <dgm:spPr>
        <a:solidFill>
          <a:srgbClr val="FFFF00"/>
        </a:solidFill>
      </dgm:spPr>
      <dgm:t>
        <a:bodyPr/>
        <a:lstStyle/>
        <a:p>
          <a:endParaRPr lang="ru-RU" sz="2800"/>
        </a:p>
      </dgm:t>
    </dgm:pt>
    <dgm:pt modelId="{77D073E8-5804-471A-AA96-94AAB78E0728}" type="parTrans" cxnId="{1708A503-0D1E-4E3D-85B2-D63358D381ED}">
      <dgm:prSet/>
      <dgm:spPr/>
      <dgm:t>
        <a:bodyPr/>
        <a:lstStyle/>
        <a:p>
          <a:endParaRPr lang="ru-RU" sz="2800"/>
        </a:p>
      </dgm:t>
    </dgm:pt>
    <dgm:pt modelId="{02294153-FA98-48AD-9DCA-03BFB1BFCC51}" type="sibTrans" cxnId="{1708A503-0D1E-4E3D-85B2-D63358D381ED}">
      <dgm:prSet/>
      <dgm:spPr/>
      <dgm:t>
        <a:bodyPr/>
        <a:lstStyle/>
        <a:p>
          <a:endParaRPr lang="ru-RU" sz="2800"/>
        </a:p>
      </dgm:t>
    </dgm:pt>
    <dgm:pt modelId="{CE6BBB4C-DBC8-44D6-BA4B-1987CB9DDA5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dirty="0" smtClean="0"/>
            <a:t>30 – </a:t>
          </a:r>
          <a:r>
            <a:rPr lang="ru-RU" sz="2400" dirty="0" err="1" smtClean="0"/>
            <a:t>жаста</a:t>
          </a:r>
          <a:r>
            <a:rPr lang="ru-RU" sz="2400" dirty="0" smtClean="0"/>
            <a:t>:  1/300 </a:t>
          </a:r>
          <a:r>
            <a:rPr lang="kk-KZ" sz="2400" dirty="0" smtClean="0"/>
            <a:t>мың клетка</a:t>
          </a:r>
          <a:r>
            <a:rPr lang="ru-RU" sz="2400" dirty="0" smtClean="0"/>
            <a:t> </a:t>
          </a:r>
          <a:endParaRPr lang="ru-RU" sz="2400" dirty="0"/>
        </a:p>
      </dgm:t>
    </dgm:pt>
    <dgm:pt modelId="{5715D5FE-FEA8-4D87-8FB9-9F066E7B7A8A}" type="parTrans" cxnId="{F27B0685-E42C-4C1E-90E7-109FD0E5EE1B}">
      <dgm:prSet/>
      <dgm:spPr/>
      <dgm:t>
        <a:bodyPr/>
        <a:lstStyle/>
        <a:p>
          <a:endParaRPr lang="ru-RU" sz="2800"/>
        </a:p>
      </dgm:t>
    </dgm:pt>
    <dgm:pt modelId="{08F2B2D1-6DB6-4462-AF3F-1B38B4F66A88}" type="sibTrans" cxnId="{F27B0685-E42C-4C1E-90E7-109FD0E5EE1B}">
      <dgm:prSet/>
      <dgm:spPr/>
      <dgm:t>
        <a:bodyPr/>
        <a:lstStyle/>
        <a:p>
          <a:endParaRPr lang="ru-RU" sz="2800"/>
        </a:p>
      </dgm:t>
    </dgm:pt>
    <dgm:pt modelId="{C5556F45-CBE7-454B-B56D-706801AB11B6}">
      <dgm:prSet custT="1"/>
      <dgm:spPr>
        <a:solidFill>
          <a:srgbClr val="FFFF00"/>
        </a:solidFill>
      </dgm:spPr>
      <dgm:t>
        <a:bodyPr/>
        <a:lstStyle/>
        <a:p>
          <a:endParaRPr lang="ru-RU" sz="2800" dirty="0"/>
        </a:p>
      </dgm:t>
    </dgm:pt>
    <dgm:pt modelId="{2A4CC462-C630-4E1A-9AB5-9B3A45780B49}" type="parTrans" cxnId="{08A38408-90A1-4C31-8F9C-A7A472BF61F0}">
      <dgm:prSet/>
      <dgm:spPr/>
      <dgm:t>
        <a:bodyPr/>
        <a:lstStyle/>
        <a:p>
          <a:endParaRPr lang="ru-RU" sz="2800"/>
        </a:p>
      </dgm:t>
    </dgm:pt>
    <dgm:pt modelId="{A6C0E178-8814-4264-AA8F-41B6CD3AD4D1}" type="sibTrans" cxnId="{08A38408-90A1-4C31-8F9C-A7A472BF61F0}">
      <dgm:prSet/>
      <dgm:spPr/>
      <dgm:t>
        <a:bodyPr/>
        <a:lstStyle/>
        <a:p>
          <a:endParaRPr lang="ru-RU" sz="2800"/>
        </a:p>
      </dgm:t>
    </dgm:pt>
    <dgm:pt modelId="{5126DE31-13CD-47E7-9752-A1178EA31DBE}" type="pres">
      <dgm:prSet presAssocID="{82451FE6-4F5C-4ED4-B3C2-367FE0251B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F69BAA-706D-4DE0-B086-351E9E43D5DF}" type="pres">
      <dgm:prSet presAssocID="{7631B9B8-C1C4-4A40-8221-3F3613CDE52F}" presName="Name8" presStyleCnt="0"/>
      <dgm:spPr/>
    </dgm:pt>
    <dgm:pt modelId="{5DB60BAB-6E68-44A9-9E1F-BB212E96FF80}" type="pres">
      <dgm:prSet presAssocID="{7631B9B8-C1C4-4A40-8221-3F3613CDE52F}" presName="level" presStyleLbl="node1" presStyleIdx="0" presStyleCnt="7" custLinFactNeighborX="-2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E9BCB-0D8C-4153-8B8C-0B17340F8C6B}" type="pres">
      <dgm:prSet presAssocID="{7631B9B8-C1C4-4A40-8221-3F3613CDE5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17F8C-FB2E-4F39-AB3D-E00FFE032006}" type="pres">
      <dgm:prSet presAssocID="{A7AC9A84-06CC-4C48-A4FF-AF8369C75B7E}" presName="Name8" presStyleCnt="0"/>
      <dgm:spPr/>
    </dgm:pt>
    <dgm:pt modelId="{D5F3932D-36AF-433B-9822-B2D5179F3D67}" type="pres">
      <dgm:prSet presAssocID="{A7AC9A84-06CC-4C48-A4FF-AF8369C75B7E}" presName="level" presStyleLbl="node1" presStyleIdx="1" presStyleCnt="7" custScaleY="320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C806B-1EC1-4E95-AA66-A8A9D795BD60}" type="pres">
      <dgm:prSet presAssocID="{A7AC9A84-06CC-4C48-A4FF-AF8369C75B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A739E-DE53-4484-BCFB-CB29C859121A}" type="pres">
      <dgm:prSet presAssocID="{CE6BBB4C-DBC8-44D6-BA4B-1987CB9DDA51}" presName="Name8" presStyleCnt="0"/>
      <dgm:spPr/>
    </dgm:pt>
    <dgm:pt modelId="{573C09B6-F9AA-4A28-A65A-92BE620F7B00}" type="pres">
      <dgm:prSet presAssocID="{CE6BBB4C-DBC8-44D6-BA4B-1987CB9DDA51}" presName="level" presStyleLbl="node1" presStyleIdx="2" presStyleCnt="7" custLinFactNeighborX="1208" custLinFactNeighborY="11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F9DDE-4BD8-4137-AD6A-EBFA1BF9F291}" type="pres">
      <dgm:prSet presAssocID="{CE6BBB4C-DBC8-44D6-BA4B-1987CB9DDA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0DF59-D4A5-4D4C-8D80-7A010B7088C2}" type="pres">
      <dgm:prSet presAssocID="{C5556F45-CBE7-454B-B56D-706801AB11B6}" presName="Name8" presStyleCnt="0"/>
      <dgm:spPr/>
    </dgm:pt>
    <dgm:pt modelId="{ECFFAB86-B671-433B-AB07-90558A985C41}" type="pres">
      <dgm:prSet presAssocID="{C5556F45-CBE7-454B-B56D-706801AB11B6}" presName="level" presStyleLbl="node1" presStyleIdx="3" presStyleCnt="7" custScaleY="423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56218-53F5-4CF3-87C8-7FF7E3268882}" type="pres">
      <dgm:prSet presAssocID="{C5556F45-CBE7-454B-B56D-706801AB11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51152-5C2F-4341-A84E-5A1DD7391701}" type="pres">
      <dgm:prSet presAssocID="{7CC606FC-6E82-45E2-8638-81568123FBB2}" presName="Name8" presStyleCnt="0"/>
      <dgm:spPr/>
    </dgm:pt>
    <dgm:pt modelId="{8AB751FC-3B80-473C-AD8D-425E430D87FF}" type="pres">
      <dgm:prSet presAssocID="{7CC606FC-6E82-45E2-8638-81568123FBB2}" presName="level" presStyleLbl="node1" presStyleIdx="4" presStyleCnt="7" custScaleX="127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461D6-2A98-45F0-9671-E602A434040D}" type="pres">
      <dgm:prSet presAssocID="{7CC606FC-6E82-45E2-8638-81568123FBB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725D7-9DF9-451A-8188-FBB4396A71B9}" type="pres">
      <dgm:prSet presAssocID="{8A21415A-EF00-431F-8C95-C0E1A7297BFA}" presName="Name8" presStyleCnt="0"/>
      <dgm:spPr/>
    </dgm:pt>
    <dgm:pt modelId="{B00BC62D-6D43-4BD3-BE30-FA399BBDEA98}" type="pres">
      <dgm:prSet presAssocID="{8A21415A-EF00-431F-8C95-C0E1A7297BFA}" presName="level" presStyleLbl="node1" presStyleIdx="5" presStyleCnt="7" custScaleY="350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5C562-7675-488C-98E6-E486F3304F4A}" type="pres">
      <dgm:prSet presAssocID="{8A21415A-EF00-431F-8C95-C0E1A7297B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F6741-C05C-4565-BD7D-5FCC0EEB40B3}" type="pres">
      <dgm:prSet presAssocID="{18881D7F-BDBB-4072-876A-37299F8B1C86}" presName="Name8" presStyleCnt="0"/>
      <dgm:spPr/>
    </dgm:pt>
    <dgm:pt modelId="{B9786587-245F-4ED2-8822-BDF0F19C6DAD}" type="pres">
      <dgm:prSet presAssocID="{18881D7F-BDBB-4072-876A-37299F8B1C86}" presName="level" presStyleLbl="node1" presStyleIdx="6" presStyleCnt="7" custScaleX="1911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028E1-751D-4E3D-A08B-BE7340265251}" type="pres">
      <dgm:prSet presAssocID="{18881D7F-BDBB-4072-876A-37299F8B1C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D9907-2630-41BF-86FB-FA4E4310496B}" type="presOf" srcId="{A7AC9A84-06CC-4C48-A4FF-AF8369C75B7E}" destId="{D5F3932D-36AF-433B-9822-B2D5179F3D67}" srcOrd="0" destOrd="0" presId="urn:microsoft.com/office/officeart/2005/8/layout/pyramid3"/>
    <dgm:cxn modelId="{85AA835A-96CC-4998-8BE2-31AC2660A86C}" srcId="{82451FE6-4F5C-4ED4-B3C2-367FE0251B7B}" destId="{7CC606FC-6E82-45E2-8638-81568123FBB2}" srcOrd="4" destOrd="0" parTransId="{DAFE4A21-8B52-4FDF-96A6-1CD671B0F928}" sibTransId="{D655357D-A90E-411C-833A-35796F28F50A}"/>
    <dgm:cxn modelId="{223C2F59-09B6-4916-9357-F3D3586C8CCF}" type="presOf" srcId="{7631B9B8-C1C4-4A40-8221-3F3613CDE52F}" destId="{5DB60BAB-6E68-44A9-9E1F-BB212E96FF80}" srcOrd="0" destOrd="0" presId="urn:microsoft.com/office/officeart/2005/8/layout/pyramid3"/>
    <dgm:cxn modelId="{23783327-B69D-4BC8-BF26-F71B35970259}" type="presOf" srcId="{18881D7F-BDBB-4072-876A-37299F8B1C86}" destId="{B9786587-245F-4ED2-8822-BDF0F19C6DAD}" srcOrd="0" destOrd="0" presId="urn:microsoft.com/office/officeart/2005/8/layout/pyramid3"/>
    <dgm:cxn modelId="{46698D2B-C854-4B13-A19C-6904CEC2AFF3}" type="presOf" srcId="{8A21415A-EF00-431F-8C95-C0E1A7297BFA}" destId="{B00BC62D-6D43-4BD3-BE30-FA399BBDEA98}" srcOrd="0" destOrd="0" presId="urn:microsoft.com/office/officeart/2005/8/layout/pyramid3"/>
    <dgm:cxn modelId="{C827D5A0-CBE1-4B4F-8746-44C7B8EE8C03}" srcId="{82451FE6-4F5C-4ED4-B3C2-367FE0251B7B}" destId="{18881D7F-BDBB-4072-876A-37299F8B1C86}" srcOrd="6" destOrd="0" parTransId="{77B32F13-EDE3-4A1F-9E43-DB7D9CE4AC5F}" sibTransId="{680F0033-3D4A-43F8-9D87-28A7C9B9D178}"/>
    <dgm:cxn modelId="{764BFC7E-5755-4A9B-8C07-D8FF5534E12E}" type="presOf" srcId="{8A21415A-EF00-431F-8C95-C0E1A7297BFA}" destId="{BC15C562-7675-488C-98E6-E486F3304F4A}" srcOrd="1" destOrd="0" presId="urn:microsoft.com/office/officeart/2005/8/layout/pyramid3"/>
    <dgm:cxn modelId="{F27B0685-E42C-4C1E-90E7-109FD0E5EE1B}" srcId="{82451FE6-4F5C-4ED4-B3C2-367FE0251B7B}" destId="{CE6BBB4C-DBC8-44D6-BA4B-1987CB9DDA51}" srcOrd="2" destOrd="0" parTransId="{5715D5FE-FEA8-4D87-8FB9-9F066E7B7A8A}" sibTransId="{08F2B2D1-6DB6-4462-AF3F-1B38B4F66A88}"/>
    <dgm:cxn modelId="{3FB31D74-F6A4-435A-853A-865558169E3D}" type="presOf" srcId="{7631B9B8-C1C4-4A40-8221-3F3613CDE52F}" destId="{C32E9BCB-0D8C-4153-8B8C-0B17340F8C6B}" srcOrd="1" destOrd="0" presId="urn:microsoft.com/office/officeart/2005/8/layout/pyramid3"/>
    <dgm:cxn modelId="{0D6D27E8-904D-460B-8AAC-63FD8CB94E18}" type="presOf" srcId="{82451FE6-4F5C-4ED4-B3C2-367FE0251B7B}" destId="{5126DE31-13CD-47E7-9752-A1178EA31DBE}" srcOrd="0" destOrd="0" presId="urn:microsoft.com/office/officeart/2005/8/layout/pyramid3"/>
    <dgm:cxn modelId="{B751A08C-B026-4992-984E-BA159AF75915}" type="presOf" srcId="{7CC606FC-6E82-45E2-8638-81568123FBB2}" destId="{8AB751FC-3B80-473C-AD8D-425E430D87FF}" srcOrd="0" destOrd="0" presId="urn:microsoft.com/office/officeart/2005/8/layout/pyramid3"/>
    <dgm:cxn modelId="{E20FB3BC-D25D-4E45-90D9-8869BE19CFDE}" type="presOf" srcId="{CE6BBB4C-DBC8-44D6-BA4B-1987CB9DDA51}" destId="{573C09B6-F9AA-4A28-A65A-92BE620F7B00}" srcOrd="0" destOrd="0" presId="urn:microsoft.com/office/officeart/2005/8/layout/pyramid3"/>
    <dgm:cxn modelId="{615E2F27-9446-44FE-8643-B4B0D59CD89F}" srcId="{82451FE6-4F5C-4ED4-B3C2-367FE0251B7B}" destId="{7631B9B8-C1C4-4A40-8221-3F3613CDE52F}" srcOrd="0" destOrd="0" parTransId="{A6930638-A998-4BF0-8588-7F0B8CDE55B1}" sibTransId="{503A20CC-225D-4018-9EFA-DB60EC4379ED}"/>
    <dgm:cxn modelId="{C7D51444-A47E-4F00-A9F2-127A3B563699}" type="presOf" srcId="{C5556F45-CBE7-454B-B56D-706801AB11B6}" destId="{DAA56218-53F5-4CF3-87C8-7FF7E3268882}" srcOrd="1" destOrd="0" presId="urn:microsoft.com/office/officeart/2005/8/layout/pyramid3"/>
    <dgm:cxn modelId="{B12CCFD6-D7E2-4ADB-B1C1-43FBD9145599}" srcId="{82451FE6-4F5C-4ED4-B3C2-367FE0251B7B}" destId="{A7AC9A84-06CC-4C48-A4FF-AF8369C75B7E}" srcOrd="1" destOrd="0" parTransId="{6B0CD3AE-9DE6-4B53-9D5B-BB90DEEEAD94}" sibTransId="{346DB8E6-52A6-4BC8-9800-1AECD068006B}"/>
    <dgm:cxn modelId="{45A1874C-AAAA-47BE-85F1-36CF12B1684D}" type="presOf" srcId="{7CC606FC-6E82-45E2-8638-81568123FBB2}" destId="{161461D6-2A98-45F0-9671-E602A434040D}" srcOrd="1" destOrd="0" presId="urn:microsoft.com/office/officeart/2005/8/layout/pyramid3"/>
    <dgm:cxn modelId="{BEDF0EFF-A7F2-4A78-B2B1-E97FDF6FFBEC}" type="presOf" srcId="{C5556F45-CBE7-454B-B56D-706801AB11B6}" destId="{ECFFAB86-B671-433B-AB07-90558A985C41}" srcOrd="0" destOrd="0" presId="urn:microsoft.com/office/officeart/2005/8/layout/pyramid3"/>
    <dgm:cxn modelId="{08A38408-90A1-4C31-8F9C-A7A472BF61F0}" srcId="{82451FE6-4F5C-4ED4-B3C2-367FE0251B7B}" destId="{C5556F45-CBE7-454B-B56D-706801AB11B6}" srcOrd="3" destOrd="0" parTransId="{2A4CC462-C630-4E1A-9AB5-9B3A45780B49}" sibTransId="{A6C0E178-8814-4264-AA8F-41B6CD3AD4D1}"/>
    <dgm:cxn modelId="{63378F4D-CE19-42BA-AF50-FAA101C9354E}" type="presOf" srcId="{18881D7F-BDBB-4072-876A-37299F8B1C86}" destId="{D76028E1-751D-4E3D-A08B-BE7340265251}" srcOrd="1" destOrd="0" presId="urn:microsoft.com/office/officeart/2005/8/layout/pyramid3"/>
    <dgm:cxn modelId="{1708A503-0D1E-4E3D-85B2-D63358D381ED}" srcId="{82451FE6-4F5C-4ED4-B3C2-367FE0251B7B}" destId="{8A21415A-EF00-431F-8C95-C0E1A7297BFA}" srcOrd="5" destOrd="0" parTransId="{77D073E8-5804-471A-AA96-94AAB78E0728}" sibTransId="{02294153-FA98-48AD-9DCA-03BFB1BFCC51}"/>
    <dgm:cxn modelId="{33639937-CFF9-4533-987B-42F3CFCD342F}" type="presOf" srcId="{CE6BBB4C-DBC8-44D6-BA4B-1987CB9DDA51}" destId="{B82F9DDE-4BD8-4137-AD6A-EBFA1BF9F291}" srcOrd="1" destOrd="0" presId="urn:microsoft.com/office/officeart/2005/8/layout/pyramid3"/>
    <dgm:cxn modelId="{4201E575-08B7-4280-821F-44C444E6D2CF}" type="presOf" srcId="{A7AC9A84-06CC-4C48-A4FF-AF8369C75B7E}" destId="{EE9C806B-1EC1-4E95-AA66-A8A9D795BD60}" srcOrd="1" destOrd="0" presId="urn:microsoft.com/office/officeart/2005/8/layout/pyramid3"/>
    <dgm:cxn modelId="{F9B292BE-F560-4064-BAAF-2148A61A916B}" type="presParOf" srcId="{5126DE31-13CD-47E7-9752-A1178EA31DBE}" destId="{CDF69BAA-706D-4DE0-B086-351E9E43D5DF}" srcOrd="0" destOrd="0" presId="urn:microsoft.com/office/officeart/2005/8/layout/pyramid3"/>
    <dgm:cxn modelId="{09FA1846-AB2E-4918-B9B5-7492B311A178}" type="presParOf" srcId="{CDF69BAA-706D-4DE0-B086-351E9E43D5DF}" destId="{5DB60BAB-6E68-44A9-9E1F-BB212E96FF80}" srcOrd="0" destOrd="0" presId="urn:microsoft.com/office/officeart/2005/8/layout/pyramid3"/>
    <dgm:cxn modelId="{97CB5F70-2E15-4B70-9FCB-CCE3242BD61D}" type="presParOf" srcId="{CDF69BAA-706D-4DE0-B086-351E9E43D5DF}" destId="{C32E9BCB-0D8C-4153-8B8C-0B17340F8C6B}" srcOrd="1" destOrd="0" presId="urn:microsoft.com/office/officeart/2005/8/layout/pyramid3"/>
    <dgm:cxn modelId="{5891CA07-DF9C-4351-BE50-DE4F317BE931}" type="presParOf" srcId="{5126DE31-13CD-47E7-9752-A1178EA31DBE}" destId="{28417F8C-FB2E-4F39-AB3D-E00FFE032006}" srcOrd="1" destOrd="0" presId="urn:microsoft.com/office/officeart/2005/8/layout/pyramid3"/>
    <dgm:cxn modelId="{BCBCCF05-B23C-429B-AE18-AADD2409CC5D}" type="presParOf" srcId="{28417F8C-FB2E-4F39-AB3D-E00FFE032006}" destId="{D5F3932D-36AF-433B-9822-B2D5179F3D67}" srcOrd="0" destOrd="0" presId="urn:microsoft.com/office/officeart/2005/8/layout/pyramid3"/>
    <dgm:cxn modelId="{988B6263-59EF-4AF6-A7EC-0DD4DC202C33}" type="presParOf" srcId="{28417F8C-FB2E-4F39-AB3D-E00FFE032006}" destId="{EE9C806B-1EC1-4E95-AA66-A8A9D795BD60}" srcOrd="1" destOrd="0" presId="urn:microsoft.com/office/officeart/2005/8/layout/pyramid3"/>
    <dgm:cxn modelId="{285AF0A4-3545-4A3A-987C-6E438C441886}" type="presParOf" srcId="{5126DE31-13CD-47E7-9752-A1178EA31DBE}" destId="{8E9A739E-DE53-4484-BCFB-CB29C859121A}" srcOrd="2" destOrd="0" presId="urn:microsoft.com/office/officeart/2005/8/layout/pyramid3"/>
    <dgm:cxn modelId="{98EE2E9B-9DD5-4AFB-A26C-72EFCB515325}" type="presParOf" srcId="{8E9A739E-DE53-4484-BCFB-CB29C859121A}" destId="{573C09B6-F9AA-4A28-A65A-92BE620F7B00}" srcOrd="0" destOrd="0" presId="urn:microsoft.com/office/officeart/2005/8/layout/pyramid3"/>
    <dgm:cxn modelId="{9EAC7D9E-A2D6-4DCE-9717-431B3914F44A}" type="presParOf" srcId="{8E9A739E-DE53-4484-BCFB-CB29C859121A}" destId="{B82F9DDE-4BD8-4137-AD6A-EBFA1BF9F291}" srcOrd="1" destOrd="0" presId="urn:microsoft.com/office/officeart/2005/8/layout/pyramid3"/>
    <dgm:cxn modelId="{6A4355E0-9AC6-413E-A2C0-A816D956397E}" type="presParOf" srcId="{5126DE31-13CD-47E7-9752-A1178EA31DBE}" destId="{0980DF59-D4A5-4D4C-8D80-7A010B7088C2}" srcOrd="3" destOrd="0" presId="urn:microsoft.com/office/officeart/2005/8/layout/pyramid3"/>
    <dgm:cxn modelId="{F0A9F4A7-198A-48A4-9298-78051006C047}" type="presParOf" srcId="{0980DF59-D4A5-4D4C-8D80-7A010B7088C2}" destId="{ECFFAB86-B671-433B-AB07-90558A985C41}" srcOrd="0" destOrd="0" presId="urn:microsoft.com/office/officeart/2005/8/layout/pyramid3"/>
    <dgm:cxn modelId="{20F242AF-8040-4469-964D-7B34183408A8}" type="presParOf" srcId="{0980DF59-D4A5-4D4C-8D80-7A010B7088C2}" destId="{DAA56218-53F5-4CF3-87C8-7FF7E3268882}" srcOrd="1" destOrd="0" presId="urn:microsoft.com/office/officeart/2005/8/layout/pyramid3"/>
    <dgm:cxn modelId="{444F3E80-3C1B-4426-A2C5-255F76D2D9D4}" type="presParOf" srcId="{5126DE31-13CD-47E7-9752-A1178EA31DBE}" destId="{B2751152-5C2F-4341-A84E-5A1DD7391701}" srcOrd="4" destOrd="0" presId="urn:microsoft.com/office/officeart/2005/8/layout/pyramid3"/>
    <dgm:cxn modelId="{250274FD-C530-46AF-8AEB-0544AEBB4FDF}" type="presParOf" srcId="{B2751152-5C2F-4341-A84E-5A1DD7391701}" destId="{8AB751FC-3B80-473C-AD8D-425E430D87FF}" srcOrd="0" destOrd="0" presId="urn:microsoft.com/office/officeart/2005/8/layout/pyramid3"/>
    <dgm:cxn modelId="{118D42A4-1A8C-4BAF-BA11-00E4D2632454}" type="presParOf" srcId="{B2751152-5C2F-4341-A84E-5A1DD7391701}" destId="{161461D6-2A98-45F0-9671-E602A434040D}" srcOrd="1" destOrd="0" presId="urn:microsoft.com/office/officeart/2005/8/layout/pyramid3"/>
    <dgm:cxn modelId="{9CDD4EC3-7588-4409-8C01-67157793EBDE}" type="presParOf" srcId="{5126DE31-13CD-47E7-9752-A1178EA31DBE}" destId="{5CE725D7-9DF9-451A-8188-FBB4396A71B9}" srcOrd="5" destOrd="0" presId="urn:microsoft.com/office/officeart/2005/8/layout/pyramid3"/>
    <dgm:cxn modelId="{FA54F680-D79A-4ECA-93AD-4AD2E5051B94}" type="presParOf" srcId="{5CE725D7-9DF9-451A-8188-FBB4396A71B9}" destId="{B00BC62D-6D43-4BD3-BE30-FA399BBDEA98}" srcOrd="0" destOrd="0" presId="urn:microsoft.com/office/officeart/2005/8/layout/pyramid3"/>
    <dgm:cxn modelId="{5094A67A-1D3C-4F15-9B3B-97BC8029A78F}" type="presParOf" srcId="{5CE725D7-9DF9-451A-8188-FBB4396A71B9}" destId="{BC15C562-7675-488C-98E6-E486F3304F4A}" srcOrd="1" destOrd="0" presId="urn:microsoft.com/office/officeart/2005/8/layout/pyramid3"/>
    <dgm:cxn modelId="{BA079F66-40ED-4105-9D35-EF7AF93FF837}" type="presParOf" srcId="{5126DE31-13CD-47E7-9752-A1178EA31DBE}" destId="{DE9F6741-C05C-4565-BD7D-5FCC0EEB40B3}" srcOrd="6" destOrd="0" presId="urn:microsoft.com/office/officeart/2005/8/layout/pyramid3"/>
    <dgm:cxn modelId="{B22211D4-1BCE-440B-9EE2-09A431A6CE61}" type="presParOf" srcId="{DE9F6741-C05C-4565-BD7D-5FCC0EEB40B3}" destId="{B9786587-245F-4ED2-8822-BDF0F19C6DAD}" srcOrd="0" destOrd="0" presId="urn:microsoft.com/office/officeart/2005/8/layout/pyramid3"/>
    <dgm:cxn modelId="{40004534-E813-457F-B32F-8E5D42912872}" type="presParOf" srcId="{DE9F6741-C05C-4565-BD7D-5FCC0EEB40B3}" destId="{D76028E1-751D-4E3D-A08B-BE734026525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40D86-67FD-4E4B-A481-FA237FE7F6C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4352B8-B8DF-4D46-9F63-5E850B524184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algn="ctr"/>
          <a:endParaRPr lang="kk-KZ" sz="2000" dirty="0" smtClean="0">
            <a:solidFill>
              <a:schemeClr val="tx1"/>
            </a:solidFill>
          </a:endParaRPr>
        </a:p>
        <a:p>
          <a:pPr algn="just"/>
          <a:r>
            <a:rPr lang="kk-KZ" sz="2000" b="0" dirty="0" smtClean="0">
              <a:solidFill>
                <a:srgbClr val="0070C0"/>
              </a:solidFill>
            </a:rPr>
            <a:t>Эктодерма</a:t>
          </a:r>
          <a:r>
            <a:rPr lang="kk-KZ" sz="2000" dirty="0" smtClean="0">
              <a:solidFill>
                <a:schemeClr val="tx1"/>
              </a:solidFill>
            </a:rPr>
            <a:t>  (жүйке жүйесі, сезім мүшелері, ішек  трубкаларының артқы және алдыңғы  бөлімі, эпителий)</a:t>
          </a:r>
        </a:p>
        <a:p>
          <a:endParaRPr lang="ru-RU" sz="2000" dirty="0">
            <a:solidFill>
              <a:schemeClr val="tx1"/>
            </a:solidFill>
          </a:endParaRPr>
        </a:p>
      </dgm:t>
    </dgm:pt>
    <dgm:pt modelId="{927B3DC5-4C89-4470-9717-F64A36C45D68}" type="parTrans" cxnId="{D7D55AAC-A0DB-40DC-810D-4098EA87C888}">
      <dgm:prSet/>
      <dgm:spPr/>
      <dgm:t>
        <a:bodyPr/>
        <a:lstStyle/>
        <a:p>
          <a:endParaRPr lang="ru-RU"/>
        </a:p>
      </dgm:t>
    </dgm:pt>
    <dgm:pt modelId="{6A048508-B57C-4322-92AC-83B203E4D079}" type="sibTrans" cxnId="{D7D55AAC-A0DB-40DC-810D-4098EA87C888}">
      <dgm:prSet/>
      <dgm:spPr/>
      <dgm:t>
        <a:bodyPr/>
        <a:lstStyle/>
        <a:p>
          <a:endParaRPr lang="ru-RU"/>
        </a:p>
      </dgm:t>
    </dgm:pt>
    <dgm:pt modelId="{0B619EA7-7845-4EDF-93BC-73E81228A64C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algn="just"/>
          <a:endParaRPr lang="kk-KZ" sz="2000" dirty="0" smtClean="0">
            <a:solidFill>
              <a:schemeClr val="tx1"/>
            </a:solidFill>
          </a:endParaRPr>
        </a:p>
        <a:p>
          <a:pPr algn="just"/>
          <a:r>
            <a:rPr lang="kk-KZ" sz="2000" dirty="0" smtClean="0">
              <a:solidFill>
                <a:srgbClr val="0070C0"/>
              </a:solidFill>
            </a:rPr>
            <a:t>Мезодерма </a:t>
          </a:r>
          <a:r>
            <a:rPr lang="kk-KZ" sz="2000" dirty="0" smtClean="0">
              <a:solidFill>
                <a:schemeClr val="tx1"/>
              </a:solidFill>
            </a:rPr>
            <a:t>(сүйек қаңқасы, қан тамырлары, бүйрек, бұлшық ет)</a:t>
          </a:r>
        </a:p>
        <a:p>
          <a:endParaRPr lang="ru-RU" sz="2000" dirty="0"/>
        </a:p>
      </dgm:t>
    </dgm:pt>
    <dgm:pt modelId="{6A1749CB-2A65-4903-BA08-BA5B3D725C72}" type="parTrans" cxnId="{D6860757-1CF7-417B-BC23-A1ECBAD16DC7}">
      <dgm:prSet/>
      <dgm:spPr/>
      <dgm:t>
        <a:bodyPr/>
        <a:lstStyle/>
        <a:p>
          <a:endParaRPr lang="ru-RU"/>
        </a:p>
      </dgm:t>
    </dgm:pt>
    <dgm:pt modelId="{A87A2C90-1B3E-4CA5-BBA5-37E818277C70}" type="sibTrans" cxnId="{D6860757-1CF7-417B-BC23-A1ECBAD16DC7}">
      <dgm:prSet/>
      <dgm:spPr/>
      <dgm:t>
        <a:bodyPr/>
        <a:lstStyle/>
        <a:p>
          <a:endParaRPr lang="ru-RU"/>
        </a:p>
      </dgm:t>
    </dgm:pt>
    <dgm:pt modelId="{033DDEF4-BF19-4A7C-96EE-CE207FC681C7}">
      <dgm:prSet phldrT="[Текст]" custT="1"/>
      <dgm:spPr>
        <a:noFill/>
        <a:ln>
          <a:solidFill>
            <a:srgbClr val="0070C0"/>
          </a:solidFill>
        </a:ln>
      </dgm:spPr>
      <dgm:t>
        <a:bodyPr/>
        <a:lstStyle/>
        <a:p>
          <a:pPr algn="just"/>
          <a:endParaRPr lang="kk-KZ" sz="2000" dirty="0" smtClean="0">
            <a:solidFill>
              <a:schemeClr val="tx1"/>
            </a:solidFill>
          </a:endParaRPr>
        </a:p>
        <a:p>
          <a:pPr algn="just"/>
          <a:r>
            <a:rPr lang="kk-KZ" sz="2000" dirty="0" smtClean="0">
              <a:solidFill>
                <a:srgbClr val="0070C0"/>
              </a:solidFill>
            </a:rPr>
            <a:t>Энтодерма</a:t>
          </a:r>
          <a:r>
            <a:rPr lang="kk-KZ" sz="2000" dirty="0" smtClean="0">
              <a:solidFill>
                <a:schemeClr val="tx1"/>
              </a:solidFill>
            </a:rPr>
            <a:t> (тыныс алу  мен асқорыту мүшелері, ішектің шырышты қабаты, бауыр, ұйқы безі, өкпе).</a:t>
          </a:r>
          <a:endParaRPr lang="en-US" sz="2000" dirty="0" smtClean="0">
            <a:solidFill>
              <a:schemeClr val="tx1"/>
            </a:solidFill>
          </a:endParaRPr>
        </a:p>
        <a:p>
          <a:endParaRPr lang="ru-RU" dirty="0"/>
        </a:p>
      </dgm:t>
    </dgm:pt>
    <dgm:pt modelId="{0842C299-A204-4619-A047-CED2C70CB155}" type="parTrans" cxnId="{C726B792-8E04-4019-BD38-945BE2DA934C}">
      <dgm:prSet/>
      <dgm:spPr/>
      <dgm:t>
        <a:bodyPr/>
        <a:lstStyle/>
        <a:p>
          <a:endParaRPr lang="ru-RU"/>
        </a:p>
      </dgm:t>
    </dgm:pt>
    <dgm:pt modelId="{3E3403CE-9084-47DC-9EEC-AF1DED3BBEBA}" type="sibTrans" cxnId="{C726B792-8E04-4019-BD38-945BE2DA934C}">
      <dgm:prSet/>
      <dgm:spPr/>
      <dgm:t>
        <a:bodyPr/>
        <a:lstStyle/>
        <a:p>
          <a:endParaRPr lang="ru-RU"/>
        </a:p>
      </dgm:t>
    </dgm:pt>
    <dgm:pt modelId="{6B92D5BA-D4CF-4FF6-8061-F5F4971E9315}" type="pres">
      <dgm:prSet presAssocID="{A7840D86-67FD-4E4B-A481-FA237FE7F6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917D6F-E720-47B8-AA15-844830BBABB7}" type="pres">
      <dgm:prSet presAssocID="{A7840D86-67FD-4E4B-A481-FA237FE7F6C7}" presName="Name1" presStyleCnt="0"/>
      <dgm:spPr/>
    </dgm:pt>
    <dgm:pt modelId="{FAA69BB6-5738-4781-827F-5DB905F38486}" type="pres">
      <dgm:prSet presAssocID="{A7840D86-67FD-4E4B-A481-FA237FE7F6C7}" presName="cycle" presStyleCnt="0"/>
      <dgm:spPr/>
    </dgm:pt>
    <dgm:pt modelId="{32B32B8F-AC51-4DAA-9FC1-10DFFB80CA31}" type="pres">
      <dgm:prSet presAssocID="{A7840D86-67FD-4E4B-A481-FA237FE7F6C7}" presName="srcNode" presStyleLbl="node1" presStyleIdx="0" presStyleCnt="3"/>
      <dgm:spPr/>
    </dgm:pt>
    <dgm:pt modelId="{07C15636-A378-4927-A0C1-4613BFFEFE01}" type="pres">
      <dgm:prSet presAssocID="{A7840D86-67FD-4E4B-A481-FA237FE7F6C7}" presName="conn" presStyleLbl="parChTrans1D2" presStyleIdx="0" presStyleCnt="1"/>
      <dgm:spPr/>
      <dgm:t>
        <a:bodyPr/>
        <a:lstStyle/>
        <a:p>
          <a:endParaRPr lang="ru-RU"/>
        </a:p>
      </dgm:t>
    </dgm:pt>
    <dgm:pt modelId="{7A563D33-BE79-47AD-932F-A1B363E2E1B5}" type="pres">
      <dgm:prSet presAssocID="{A7840D86-67FD-4E4B-A481-FA237FE7F6C7}" presName="extraNode" presStyleLbl="node1" presStyleIdx="0" presStyleCnt="3"/>
      <dgm:spPr/>
    </dgm:pt>
    <dgm:pt modelId="{7FCA5708-1BE8-4A3F-BE6A-5DF5712F4D2E}" type="pres">
      <dgm:prSet presAssocID="{A7840D86-67FD-4E4B-A481-FA237FE7F6C7}" presName="dstNode" presStyleLbl="node1" presStyleIdx="0" presStyleCnt="3"/>
      <dgm:spPr/>
    </dgm:pt>
    <dgm:pt modelId="{C243827A-2399-4676-8297-85C74FED4214}" type="pres">
      <dgm:prSet presAssocID="{884352B8-B8DF-4D46-9F63-5E850B52418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A5558-D6E9-429F-8AFD-AF502C89F88C}" type="pres">
      <dgm:prSet presAssocID="{884352B8-B8DF-4D46-9F63-5E850B524184}" presName="accent_1" presStyleCnt="0"/>
      <dgm:spPr/>
    </dgm:pt>
    <dgm:pt modelId="{64350F3C-F8C5-4EE1-B76C-66566CA18938}" type="pres">
      <dgm:prSet presAssocID="{884352B8-B8DF-4D46-9F63-5E850B524184}" presName="accentRepeatNode" presStyleLbl="solidFgAcc1" presStyleIdx="0" presStyleCnt="3"/>
      <dgm:spPr>
        <a:solidFill>
          <a:srgbClr val="00B0F0"/>
        </a:solidFill>
      </dgm:spPr>
    </dgm:pt>
    <dgm:pt modelId="{D66C41DC-267C-4FE9-83E2-AAFCDDD490EE}" type="pres">
      <dgm:prSet presAssocID="{0B619EA7-7845-4EDF-93BC-73E81228A64C}" presName="text_2" presStyleLbl="node1" presStyleIdx="1" presStyleCnt="3" custLinFactNeighborX="-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6E171-8662-417C-818B-2A3EFD74166A}" type="pres">
      <dgm:prSet presAssocID="{0B619EA7-7845-4EDF-93BC-73E81228A64C}" presName="accent_2" presStyleCnt="0"/>
      <dgm:spPr/>
    </dgm:pt>
    <dgm:pt modelId="{5507DD2C-740B-4D9F-80F6-51C52B546F2A}" type="pres">
      <dgm:prSet presAssocID="{0B619EA7-7845-4EDF-93BC-73E81228A64C}" presName="accentRepeatNode" presStyleLbl="solidFgAcc1" presStyleIdx="1" presStyleCnt="3"/>
      <dgm:spPr>
        <a:solidFill>
          <a:srgbClr val="FFFF00"/>
        </a:solidFill>
      </dgm:spPr>
    </dgm:pt>
    <dgm:pt modelId="{9ED7BBA6-32F4-4925-AB85-FB500B6516E7}" type="pres">
      <dgm:prSet presAssocID="{033DDEF4-BF19-4A7C-96EE-CE207FC681C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000E2-222A-4408-8286-59AF84CC8E02}" type="pres">
      <dgm:prSet presAssocID="{033DDEF4-BF19-4A7C-96EE-CE207FC681C7}" presName="accent_3" presStyleCnt="0"/>
      <dgm:spPr/>
    </dgm:pt>
    <dgm:pt modelId="{1A6FFA7A-2463-45BA-84AC-3F655B4294D5}" type="pres">
      <dgm:prSet presAssocID="{033DDEF4-BF19-4A7C-96EE-CE207FC681C7}" presName="accentRepeatNode" presStyleLbl="solidFgAcc1" presStyleIdx="2" presStyleCnt="3" custLinFactNeighborX="1078" custLinFactNeighborY="-2270"/>
      <dgm:spPr>
        <a:solidFill>
          <a:srgbClr val="00B0F0"/>
        </a:solidFill>
      </dgm:spPr>
    </dgm:pt>
  </dgm:ptLst>
  <dgm:cxnLst>
    <dgm:cxn modelId="{163DB2F9-19F2-4C22-8200-4109A0CEC37B}" type="presOf" srcId="{884352B8-B8DF-4D46-9F63-5E850B524184}" destId="{C243827A-2399-4676-8297-85C74FED4214}" srcOrd="0" destOrd="0" presId="urn:microsoft.com/office/officeart/2008/layout/VerticalCurvedList"/>
    <dgm:cxn modelId="{551B4D3B-7F01-4C19-A70D-38013DE3820C}" type="presOf" srcId="{A7840D86-67FD-4E4B-A481-FA237FE7F6C7}" destId="{6B92D5BA-D4CF-4FF6-8061-F5F4971E9315}" srcOrd="0" destOrd="0" presId="urn:microsoft.com/office/officeart/2008/layout/VerticalCurvedList"/>
    <dgm:cxn modelId="{057685DE-D4C8-4F15-A27D-1B83FACB93DA}" type="presOf" srcId="{0B619EA7-7845-4EDF-93BC-73E81228A64C}" destId="{D66C41DC-267C-4FE9-83E2-AAFCDDD490EE}" srcOrd="0" destOrd="0" presId="urn:microsoft.com/office/officeart/2008/layout/VerticalCurvedList"/>
    <dgm:cxn modelId="{D7D55AAC-A0DB-40DC-810D-4098EA87C888}" srcId="{A7840D86-67FD-4E4B-A481-FA237FE7F6C7}" destId="{884352B8-B8DF-4D46-9F63-5E850B524184}" srcOrd="0" destOrd="0" parTransId="{927B3DC5-4C89-4470-9717-F64A36C45D68}" sibTransId="{6A048508-B57C-4322-92AC-83B203E4D079}"/>
    <dgm:cxn modelId="{C726B792-8E04-4019-BD38-945BE2DA934C}" srcId="{A7840D86-67FD-4E4B-A481-FA237FE7F6C7}" destId="{033DDEF4-BF19-4A7C-96EE-CE207FC681C7}" srcOrd="2" destOrd="0" parTransId="{0842C299-A204-4619-A047-CED2C70CB155}" sibTransId="{3E3403CE-9084-47DC-9EEC-AF1DED3BBEBA}"/>
    <dgm:cxn modelId="{D6860757-1CF7-417B-BC23-A1ECBAD16DC7}" srcId="{A7840D86-67FD-4E4B-A481-FA237FE7F6C7}" destId="{0B619EA7-7845-4EDF-93BC-73E81228A64C}" srcOrd="1" destOrd="0" parTransId="{6A1749CB-2A65-4903-BA08-BA5B3D725C72}" sibTransId="{A87A2C90-1B3E-4CA5-BBA5-37E818277C70}"/>
    <dgm:cxn modelId="{8C27FE9E-0143-4F18-B13D-1B3F642CBACA}" type="presOf" srcId="{6A048508-B57C-4322-92AC-83B203E4D079}" destId="{07C15636-A378-4927-A0C1-4613BFFEFE01}" srcOrd="0" destOrd="0" presId="urn:microsoft.com/office/officeart/2008/layout/VerticalCurvedList"/>
    <dgm:cxn modelId="{AA167F6D-8952-4E09-A3D1-15E2E3E13252}" type="presOf" srcId="{033DDEF4-BF19-4A7C-96EE-CE207FC681C7}" destId="{9ED7BBA6-32F4-4925-AB85-FB500B6516E7}" srcOrd="0" destOrd="0" presId="urn:microsoft.com/office/officeart/2008/layout/VerticalCurvedList"/>
    <dgm:cxn modelId="{E6485DFA-7F87-462C-9BE4-2D03506C8B83}" type="presParOf" srcId="{6B92D5BA-D4CF-4FF6-8061-F5F4971E9315}" destId="{D0917D6F-E720-47B8-AA15-844830BBABB7}" srcOrd="0" destOrd="0" presId="urn:microsoft.com/office/officeart/2008/layout/VerticalCurvedList"/>
    <dgm:cxn modelId="{D6CC5152-8C93-47F4-AA2D-9C43F44E06A3}" type="presParOf" srcId="{D0917D6F-E720-47B8-AA15-844830BBABB7}" destId="{FAA69BB6-5738-4781-827F-5DB905F38486}" srcOrd="0" destOrd="0" presId="urn:microsoft.com/office/officeart/2008/layout/VerticalCurvedList"/>
    <dgm:cxn modelId="{9C3914EF-55CB-4C71-B56E-AA5091D09E17}" type="presParOf" srcId="{FAA69BB6-5738-4781-827F-5DB905F38486}" destId="{32B32B8F-AC51-4DAA-9FC1-10DFFB80CA31}" srcOrd="0" destOrd="0" presId="urn:microsoft.com/office/officeart/2008/layout/VerticalCurvedList"/>
    <dgm:cxn modelId="{B46DC9D9-4342-4174-B4AC-753EFD7E7E1B}" type="presParOf" srcId="{FAA69BB6-5738-4781-827F-5DB905F38486}" destId="{07C15636-A378-4927-A0C1-4613BFFEFE01}" srcOrd="1" destOrd="0" presId="urn:microsoft.com/office/officeart/2008/layout/VerticalCurvedList"/>
    <dgm:cxn modelId="{1348AC99-F512-4E02-944B-11879BFBFF7E}" type="presParOf" srcId="{FAA69BB6-5738-4781-827F-5DB905F38486}" destId="{7A563D33-BE79-47AD-932F-A1B363E2E1B5}" srcOrd="2" destOrd="0" presId="urn:microsoft.com/office/officeart/2008/layout/VerticalCurvedList"/>
    <dgm:cxn modelId="{D56DA479-72F4-4B31-8575-0C9860BC75B5}" type="presParOf" srcId="{FAA69BB6-5738-4781-827F-5DB905F38486}" destId="{7FCA5708-1BE8-4A3F-BE6A-5DF5712F4D2E}" srcOrd="3" destOrd="0" presId="urn:microsoft.com/office/officeart/2008/layout/VerticalCurvedList"/>
    <dgm:cxn modelId="{12D08645-7391-4D8A-B1B4-2FC7A872262C}" type="presParOf" srcId="{D0917D6F-E720-47B8-AA15-844830BBABB7}" destId="{C243827A-2399-4676-8297-85C74FED4214}" srcOrd="1" destOrd="0" presId="urn:microsoft.com/office/officeart/2008/layout/VerticalCurvedList"/>
    <dgm:cxn modelId="{8C8331BD-2BC0-4C63-973C-F206F3861D4C}" type="presParOf" srcId="{D0917D6F-E720-47B8-AA15-844830BBABB7}" destId="{AD7A5558-D6E9-429F-8AFD-AF502C89F88C}" srcOrd="2" destOrd="0" presId="urn:microsoft.com/office/officeart/2008/layout/VerticalCurvedList"/>
    <dgm:cxn modelId="{19DE9685-389C-4319-85FD-E2129DCCF755}" type="presParOf" srcId="{AD7A5558-D6E9-429F-8AFD-AF502C89F88C}" destId="{64350F3C-F8C5-4EE1-B76C-66566CA18938}" srcOrd="0" destOrd="0" presId="urn:microsoft.com/office/officeart/2008/layout/VerticalCurvedList"/>
    <dgm:cxn modelId="{3D56B0AD-C699-4C3D-A389-9A48D7362FDB}" type="presParOf" srcId="{D0917D6F-E720-47B8-AA15-844830BBABB7}" destId="{D66C41DC-267C-4FE9-83E2-AAFCDDD490EE}" srcOrd="3" destOrd="0" presId="urn:microsoft.com/office/officeart/2008/layout/VerticalCurvedList"/>
    <dgm:cxn modelId="{2C2FE918-A3B0-4923-A5F5-7CA63ADC9DFC}" type="presParOf" srcId="{D0917D6F-E720-47B8-AA15-844830BBABB7}" destId="{F686E171-8662-417C-818B-2A3EFD74166A}" srcOrd="4" destOrd="0" presId="urn:microsoft.com/office/officeart/2008/layout/VerticalCurvedList"/>
    <dgm:cxn modelId="{1CD93511-50EF-4893-954E-BC1E7FC3B7F3}" type="presParOf" srcId="{F686E171-8662-417C-818B-2A3EFD74166A}" destId="{5507DD2C-740B-4D9F-80F6-51C52B546F2A}" srcOrd="0" destOrd="0" presId="urn:microsoft.com/office/officeart/2008/layout/VerticalCurvedList"/>
    <dgm:cxn modelId="{CF3C344B-C943-4038-972B-5D6672528122}" type="presParOf" srcId="{D0917D6F-E720-47B8-AA15-844830BBABB7}" destId="{9ED7BBA6-32F4-4925-AB85-FB500B6516E7}" srcOrd="5" destOrd="0" presId="urn:microsoft.com/office/officeart/2008/layout/VerticalCurvedList"/>
    <dgm:cxn modelId="{958ECB77-1B56-4D91-9B32-21738533CF2D}" type="presParOf" srcId="{D0917D6F-E720-47B8-AA15-844830BBABB7}" destId="{0E9000E2-222A-4408-8286-59AF84CC8E02}" srcOrd="6" destOrd="0" presId="urn:microsoft.com/office/officeart/2008/layout/VerticalCurvedList"/>
    <dgm:cxn modelId="{610E1FDE-9FC6-4057-8D3B-D3DE4A1D3BD4}" type="presParOf" srcId="{0E9000E2-222A-4408-8286-59AF84CC8E02}" destId="{1A6FFA7A-2463-45BA-84AC-3F655B4294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3115F-5D44-463E-8CB3-E0F95B2D10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F0BA9F-9C8F-4E3B-91A3-8A0B18FD8028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algn="just"/>
          <a:endParaRPr lang="kk-KZ" sz="2000" b="0" dirty="0" smtClean="0">
            <a:solidFill>
              <a:schemeClr val="tx1"/>
            </a:solidFill>
          </a:endParaRPr>
        </a:p>
        <a:p>
          <a:pPr algn="just"/>
          <a:r>
            <a:rPr lang="kk-KZ" sz="2000" b="0" dirty="0" smtClean="0">
              <a:solidFill>
                <a:srgbClr val="00B0F0"/>
              </a:solidFill>
            </a:rPr>
            <a:t>Эмбрионалды</a:t>
          </a:r>
          <a:r>
            <a:rPr lang="kk-KZ" sz="2000" b="0" dirty="0" smtClean="0">
              <a:solidFill>
                <a:schemeClr val="tx1"/>
              </a:solidFill>
            </a:rPr>
            <a:t> (эмбрионның ішкі клеткалық массасы, бластоциттің </a:t>
          </a:r>
          <a:r>
            <a:rPr lang="ru-RU" sz="2000" b="0" dirty="0" smtClean="0">
              <a:solidFill>
                <a:schemeClr val="tx1"/>
              </a:solidFill>
            </a:rPr>
            <a:t>4-7 </a:t>
          </a:r>
          <a:r>
            <a:rPr lang="kk-KZ" sz="2000" b="0" dirty="0" smtClean="0">
              <a:solidFill>
                <a:schemeClr val="tx1"/>
              </a:solidFill>
            </a:rPr>
            <a:t>күндік даму сатысында алынады)</a:t>
          </a:r>
        </a:p>
        <a:p>
          <a:pPr algn="just"/>
          <a:endParaRPr lang="ru-RU" sz="2000" b="0" dirty="0">
            <a:solidFill>
              <a:schemeClr val="tx1"/>
            </a:solidFill>
          </a:endParaRPr>
        </a:p>
      </dgm:t>
    </dgm:pt>
    <dgm:pt modelId="{D810DA24-F16D-4980-861B-02A336A05666}" type="parTrans" cxnId="{57376C87-DB24-4040-ADA7-F05BF266E6F6}">
      <dgm:prSet/>
      <dgm:spPr/>
      <dgm:t>
        <a:bodyPr/>
        <a:lstStyle/>
        <a:p>
          <a:pPr algn="just"/>
          <a:endParaRPr lang="ru-RU" sz="2000" b="0">
            <a:solidFill>
              <a:schemeClr val="tx1"/>
            </a:solidFill>
          </a:endParaRPr>
        </a:p>
      </dgm:t>
    </dgm:pt>
    <dgm:pt modelId="{EB6DD2E9-532B-4879-8F1C-BFBB348B5816}" type="sibTrans" cxnId="{57376C87-DB24-4040-ADA7-F05BF266E6F6}">
      <dgm:prSet/>
      <dgm:spPr/>
      <dgm:t>
        <a:bodyPr/>
        <a:lstStyle/>
        <a:p>
          <a:pPr algn="just"/>
          <a:endParaRPr lang="ru-RU" sz="2000" b="0">
            <a:solidFill>
              <a:schemeClr val="tx1"/>
            </a:solidFill>
          </a:endParaRPr>
        </a:p>
      </dgm:t>
    </dgm:pt>
    <dgm:pt modelId="{AC47574E-4A42-453C-B964-23843B39B19B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algn="just"/>
          <a:endParaRPr lang="kk-KZ" sz="2000" b="0" dirty="0" smtClean="0">
            <a:solidFill>
              <a:schemeClr val="tx1"/>
            </a:solidFill>
          </a:endParaRPr>
        </a:p>
        <a:p>
          <a:pPr algn="just"/>
          <a:r>
            <a:rPr lang="kk-KZ" sz="2000" b="0" dirty="0" smtClean="0">
              <a:solidFill>
                <a:srgbClr val="00B0F0"/>
              </a:solidFill>
            </a:rPr>
            <a:t>Феталды</a:t>
          </a:r>
          <a:r>
            <a:rPr lang="kk-KZ" sz="2000" b="0" dirty="0" smtClean="0">
              <a:solidFill>
                <a:schemeClr val="tx1"/>
              </a:solidFill>
            </a:rPr>
            <a:t>  (абортивті материал, ұрықтың </a:t>
          </a:r>
        </a:p>
        <a:p>
          <a:pPr algn="just"/>
          <a:r>
            <a:rPr lang="ru-RU" sz="2000" b="0" dirty="0" smtClean="0">
              <a:solidFill>
                <a:schemeClr val="tx1"/>
              </a:solidFill>
            </a:rPr>
            <a:t>9-12 </a:t>
          </a:r>
          <a:r>
            <a:rPr lang="kk-KZ" sz="2000" b="0" dirty="0" smtClean="0">
              <a:solidFill>
                <a:schemeClr val="tx1"/>
              </a:solidFill>
            </a:rPr>
            <a:t>апталық даму сатысында алынады)</a:t>
          </a:r>
        </a:p>
        <a:p>
          <a:pPr algn="just"/>
          <a:endParaRPr lang="ru-RU" sz="2000" b="0" dirty="0">
            <a:solidFill>
              <a:schemeClr val="tx1"/>
            </a:solidFill>
          </a:endParaRPr>
        </a:p>
      </dgm:t>
    </dgm:pt>
    <dgm:pt modelId="{2807CC68-1176-44DD-B6F3-3B6FB2BFA267}" type="parTrans" cxnId="{478A5846-866F-42C4-87FB-5306705BADD1}">
      <dgm:prSet/>
      <dgm:spPr/>
      <dgm:t>
        <a:bodyPr/>
        <a:lstStyle/>
        <a:p>
          <a:pPr algn="just"/>
          <a:endParaRPr lang="ru-RU" sz="2000" b="0">
            <a:solidFill>
              <a:schemeClr val="tx1"/>
            </a:solidFill>
          </a:endParaRPr>
        </a:p>
      </dgm:t>
    </dgm:pt>
    <dgm:pt modelId="{07CF60E9-0072-4E14-B254-01201CE28F06}" type="sibTrans" cxnId="{478A5846-866F-42C4-87FB-5306705BADD1}">
      <dgm:prSet/>
      <dgm:spPr/>
      <dgm:t>
        <a:bodyPr/>
        <a:lstStyle/>
        <a:p>
          <a:pPr algn="just"/>
          <a:endParaRPr lang="ru-RU" sz="2000" b="0">
            <a:solidFill>
              <a:schemeClr val="tx1"/>
            </a:solidFill>
          </a:endParaRPr>
        </a:p>
      </dgm:t>
    </dgm:pt>
    <dgm:pt modelId="{DF475C3D-1302-4368-A13D-B4FFC0604321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algn="just"/>
          <a:endParaRPr lang="kk-KZ" sz="2000" b="0" dirty="0" smtClean="0">
            <a:solidFill>
              <a:schemeClr val="tx1"/>
            </a:solidFill>
          </a:endParaRPr>
        </a:p>
        <a:p>
          <a:pPr algn="just"/>
          <a:r>
            <a:rPr lang="kk-KZ" sz="2000" b="0" dirty="0" smtClean="0">
              <a:solidFill>
                <a:srgbClr val="00B0F0"/>
              </a:solidFill>
            </a:rPr>
            <a:t>Постнаталды</a:t>
          </a:r>
          <a:r>
            <a:rPr lang="kk-KZ" sz="2000" b="0" dirty="0" smtClean="0">
              <a:solidFill>
                <a:schemeClr val="tx1"/>
              </a:solidFill>
            </a:rPr>
            <a:t> (ересек адамның бағаналы клеткалары)</a:t>
          </a:r>
        </a:p>
        <a:p>
          <a:pPr algn="just"/>
          <a:endParaRPr lang="ru-RU" sz="2000" b="0" dirty="0">
            <a:solidFill>
              <a:schemeClr val="tx1"/>
            </a:solidFill>
          </a:endParaRPr>
        </a:p>
      </dgm:t>
    </dgm:pt>
    <dgm:pt modelId="{18B23DA0-F650-4EAF-B5A1-0A797553E9D2}" type="parTrans" cxnId="{DE55D179-9C0A-4C49-AA0C-86EE770CA574}">
      <dgm:prSet/>
      <dgm:spPr/>
      <dgm:t>
        <a:bodyPr/>
        <a:lstStyle/>
        <a:p>
          <a:pPr algn="just"/>
          <a:endParaRPr lang="ru-RU" sz="2000" b="0">
            <a:solidFill>
              <a:schemeClr val="tx1"/>
            </a:solidFill>
          </a:endParaRPr>
        </a:p>
      </dgm:t>
    </dgm:pt>
    <dgm:pt modelId="{DFA79DD4-061F-4BD3-9078-A1F505720D6E}" type="sibTrans" cxnId="{DE55D179-9C0A-4C49-AA0C-86EE770CA574}">
      <dgm:prSet/>
      <dgm:spPr/>
      <dgm:t>
        <a:bodyPr/>
        <a:lstStyle/>
        <a:p>
          <a:pPr algn="just"/>
          <a:endParaRPr lang="ru-RU" sz="2000" b="0">
            <a:solidFill>
              <a:schemeClr val="tx1"/>
            </a:solidFill>
          </a:endParaRPr>
        </a:p>
      </dgm:t>
    </dgm:pt>
    <dgm:pt modelId="{794D184F-E39B-4085-8574-E5CCD513BC62}" type="pres">
      <dgm:prSet presAssocID="{C4C3115F-5D44-463E-8CB3-E0F95B2D10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2143B0-CBD5-4443-8EF9-436E5657428F}" type="pres">
      <dgm:prSet presAssocID="{C4C3115F-5D44-463E-8CB3-E0F95B2D104B}" presName="Name1" presStyleCnt="0"/>
      <dgm:spPr/>
    </dgm:pt>
    <dgm:pt modelId="{5C0C6435-0A3A-4605-BC6C-3891E9A41C37}" type="pres">
      <dgm:prSet presAssocID="{C4C3115F-5D44-463E-8CB3-E0F95B2D104B}" presName="cycle" presStyleCnt="0"/>
      <dgm:spPr/>
    </dgm:pt>
    <dgm:pt modelId="{41933902-E730-4DBF-833E-62BD1CA71321}" type="pres">
      <dgm:prSet presAssocID="{C4C3115F-5D44-463E-8CB3-E0F95B2D104B}" presName="srcNode" presStyleLbl="node1" presStyleIdx="0" presStyleCnt="3"/>
      <dgm:spPr/>
    </dgm:pt>
    <dgm:pt modelId="{A0D6CC29-2A45-4410-A8A6-3B9190469AB7}" type="pres">
      <dgm:prSet presAssocID="{C4C3115F-5D44-463E-8CB3-E0F95B2D104B}" presName="conn" presStyleLbl="parChTrans1D2" presStyleIdx="0" presStyleCnt="1"/>
      <dgm:spPr/>
      <dgm:t>
        <a:bodyPr/>
        <a:lstStyle/>
        <a:p>
          <a:endParaRPr lang="ru-RU"/>
        </a:p>
      </dgm:t>
    </dgm:pt>
    <dgm:pt modelId="{F4832703-69B8-48F4-A6AB-8AE8BA5C313C}" type="pres">
      <dgm:prSet presAssocID="{C4C3115F-5D44-463E-8CB3-E0F95B2D104B}" presName="extraNode" presStyleLbl="node1" presStyleIdx="0" presStyleCnt="3"/>
      <dgm:spPr/>
    </dgm:pt>
    <dgm:pt modelId="{4BFB23D5-7DF7-499F-9771-E35943E084E8}" type="pres">
      <dgm:prSet presAssocID="{C4C3115F-5D44-463E-8CB3-E0F95B2D104B}" presName="dstNode" presStyleLbl="node1" presStyleIdx="0" presStyleCnt="3"/>
      <dgm:spPr/>
    </dgm:pt>
    <dgm:pt modelId="{5BCB8EAF-1CF8-4815-B61B-6D2DD2C07DAC}" type="pres">
      <dgm:prSet presAssocID="{41F0BA9F-9C8F-4E3B-91A3-8A0B18FD802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D5732-5D82-4BBF-B646-FFF7B2BD8A92}" type="pres">
      <dgm:prSet presAssocID="{41F0BA9F-9C8F-4E3B-91A3-8A0B18FD8028}" presName="accent_1" presStyleCnt="0"/>
      <dgm:spPr/>
    </dgm:pt>
    <dgm:pt modelId="{B8A774C7-A538-4899-8F79-8E0A4417D5EC}" type="pres">
      <dgm:prSet presAssocID="{41F0BA9F-9C8F-4E3B-91A3-8A0B18FD8028}" presName="accentRepeatNode" presStyleLbl="solidFgAcc1" presStyleIdx="0" presStyleCnt="3"/>
      <dgm:spPr>
        <a:solidFill>
          <a:srgbClr val="FFFF00"/>
        </a:solidFill>
      </dgm:spPr>
    </dgm:pt>
    <dgm:pt modelId="{CC3AB392-A2CA-4AAD-A591-94B69D60809B}" type="pres">
      <dgm:prSet presAssocID="{AC47574E-4A42-453C-B964-23843B39B19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31152-0AFD-439E-88ED-251EA3B34264}" type="pres">
      <dgm:prSet presAssocID="{AC47574E-4A42-453C-B964-23843B39B19B}" presName="accent_2" presStyleCnt="0"/>
      <dgm:spPr/>
    </dgm:pt>
    <dgm:pt modelId="{4B983807-5B97-43F8-8519-C97EF996E011}" type="pres">
      <dgm:prSet presAssocID="{AC47574E-4A42-453C-B964-23843B39B19B}" presName="accentRepeatNode" presStyleLbl="solidFgAcc1" presStyleIdx="1" presStyleCnt="3"/>
      <dgm:spPr>
        <a:solidFill>
          <a:srgbClr val="92D050"/>
        </a:solidFill>
      </dgm:spPr>
    </dgm:pt>
    <dgm:pt modelId="{B2DF41E4-FF24-460C-A258-998343F86195}" type="pres">
      <dgm:prSet presAssocID="{DF475C3D-1302-4368-A13D-B4FFC060432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6DE02-AEDC-42DE-AD15-9016F2A1F3DD}" type="pres">
      <dgm:prSet presAssocID="{DF475C3D-1302-4368-A13D-B4FFC0604321}" presName="accent_3" presStyleCnt="0"/>
      <dgm:spPr/>
    </dgm:pt>
    <dgm:pt modelId="{5DB0002D-1061-4D59-A24E-3A1762727B40}" type="pres">
      <dgm:prSet presAssocID="{DF475C3D-1302-4368-A13D-B4FFC0604321}" presName="accentRepeatNode" presStyleLbl="solidFgAcc1" presStyleIdx="2" presStyleCnt="3" custLinFactNeighborX="2858" custLinFactNeighborY="1366"/>
      <dgm:spPr>
        <a:solidFill>
          <a:srgbClr val="FFFF00"/>
        </a:solidFill>
      </dgm:spPr>
    </dgm:pt>
  </dgm:ptLst>
  <dgm:cxnLst>
    <dgm:cxn modelId="{57376C87-DB24-4040-ADA7-F05BF266E6F6}" srcId="{C4C3115F-5D44-463E-8CB3-E0F95B2D104B}" destId="{41F0BA9F-9C8F-4E3B-91A3-8A0B18FD8028}" srcOrd="0" destOrd="0" parTransId="{D810DA24-F16D-4980-861B-02A336A05666}" sibTransId="{EB6DD2E9-532B-4879-8F1C-BFBB348B5816}"/>
    <dgm:cxn modelId="{478A5846-866F-42C4-87FB-5306705BADD1}" srcId="{C4C3115F-5D44-463E-8CB3-E0F95B2D104B}" destId="{AC47574E-4A42-453C-B964-23843B39B19B}" srcOrd="1" destOrd="0" parTransId="{2807CC68-1176-44DD-B6F3-3B6FB2BFA267}" sibTransId="{07CF60E9-0072-4E14-B254-01201CE28F06}"/>
    <dgm:cxn modelId="{02E95E36-3594-4A85-B074-2E733E0CE061}" type="presOf" srcId="{EB6DD2E9-532B-4879-8F1C-BFBB348B5816}" destId="{A0D6CC29-2A45-4410-A8A6-3B9190469AB7}" srcOrd="0" destOrd="0" presId="urn:microsoft.com/office/officeart/2008/layout/VerticalCurvedList"/>
    <dgm:cxn modelId="{8654FD87-8C63-43F7-B3F6-992C4F4BF338}" type="presOf" srcId="{C4C3115F-5D44-463E-8CB3-E0F95B2D104B}" destId="{794D184F-E39B-4085-8574-E5CCD513BC62}" srcOrd="0" destOrd="0" presId="urn:microsoft.com/office/officeart/2008/layout/VerticalCurvedList"/>
    <dgm:cxn modelId="{2523A95C-6C9D-475A-8B29-22635016BE21}" type="presOf" srcId="{41F0BA9F-9C8F-4E3B-91A3-8A0B18FD8028}" destId="{5BCB8EAF-1CF8-4815-B61B-6D2DD2C07DAC}" srcOrd="0" destOrd="0" presId="urn:microsoft.com/office/officeart/2008/layout/VerticalCurvedList"/>
    <dgm:cxn modelId="{CBF339C1-877B-45E5-A252-D4369A24484D}" type="presOf" srcId="{DF475C3D-1302-4368-A13D-B4FFC0604321}" destId="{B2DF41E4-FF24-460C-A258-998343F86195}" srcOrd="0" destOrd="0" presId="urn:microsoft.com/office/officeart/2008/layout/VerticalCurvedList"/>
    <dgm:cxn modelId="{76DB8972-E988-425D-A39F-486CC45B28D7}" type="presOf" srcId="{AC47574E-4A42-453C-B964-23843B39B19B}" destId="{CC3AB392-A2CA-4AAD-A591-94B69D60809B}" srcOrd="0" destOrd="0" presId="urn:microsoft.com/office/officeart/2008/layout/VerticalCurvedList"/>
    <dgm:cxn modelId="{DE55D179-9C0A-4C49-AA0C-86EE770CA574}" srcId="{C4C3115F-5D44-463E-8CB3-E0F95B2D104B}" destId="{DF475C3D-1302-4368-A13D-B4FFC0604321}" srcOrd="2" destOrd="0" parTransId="{18B23DA0-F650-4EAF-B5A1-0A797553E9D2}" sibTransId="{DFA79DD4-061F-4BD3-9078-A1F505720D6E}"/>
    <dgm:cxn modelId="{D4C2C554-01F7-4053-AB5B-30B3DDFE3A25}" type="presParOf" srcId="{794D184F-E39B-4085-8574-E5CCD513BC62}" destId="{992143B0-CBD5-4443-8EF9-436E5657428F}" srcOrd="0" destOrd="0" presId="urn:microsoft.com/office/officeart/2008/layout/VerticalCurvedList"/>
    <dgm:cxn modelId="{69A36ECE-5761-4520-8B02-8159BBE77425}" type="presParOf" srcId="{992143B0-CBD5-4443-8EF9-436E5657428F}" destId="{5C0C6435-0A3A-4605-BC6C-3891E9A41C37}" srcOrd="0" destOrd="0" presId="urn:microsoft.com/office/officeart/2008/layout/VerticalCurvedList"/>
    <dgm:cxn modelId="{6645D8A2-D698-4A84-A857-1E39F06ED6BD}" type="presParOf" srcId="{5C0C6435-0A3A-4605-BC6C-3891E9A41C37}" destId="{41933902-E730-4DBF-833E-62BD1CA71321}" srcOrd="0" destOrd="0" presId="urn:microsoft.com/office/officeart/2008/layout/VerticalCurvedList"/>
    <dgm:cxn modelId="{381E3E9C-21D8-4529-8260-01E768A5DEC6}" type="presParOf" srcId="{5C0C6435-0A3A-4605-BC6C-3891E9A41C37}" destId="{A0D6CC29-2A45-4410-A8A6-3B9190469AB7}" srcOrd="1" destOrd="0" presId="urn:microsoft.com/office/officeart/2008/layout/VerticalCurvedList"/>
    <dgm:cxn modelId="{2A468E50-6019-4956-AA41-25ECA48C8D1C}" type="presParOf" srcId="{5C0C6435-0A3A-4605-BC6C-3891E9A41C37}" destId="{F4832703-69B8-48F4-A6AB-8AE8BA5C313C}" srcOrd="2" destOrd="0" presId="urn:microsoft.com/office/officeart/2008/layout/VerticalCurvedList"/>
    <dgm:cxn modelId="{D2352784-9BC8-4F47-B8F9-FCA69465D673}" type="presParOf" srcId="{5C0C6435-0A3A-4605-BC6C-3891E9A41C37}" destId="{4BFB23D5-7DF7-499F-9771-E35943E084E8}" srcOrd="3" destOrd="0" presId="urn:microsoft.com/office/officeart/2008/layout/VerticalCurvedList"/>
    <dgm:cxn modelId="{3F224C09-6B67-4A3C-85D7-FF267C98B900}" type="presParOf" srcId="{992143B0-CBD5-4443-8EF9-436E5657428F}" destId="{5BCB8EAF-1CF8-4815-B61B-6D2DD2C07DAC}" srcOrd="1" destOrd="0" presId="urn:microsoft.com/office/officeart/2008/layout/VerticalCurvedList"/>
    <dgm:cxn modelId="{898DC740-9501-4460-BDCA-56D8F2F887B4}" type="presParOf" srcId="{992143B0-CBD5-4443-8EF9-436E5657428F}" destId="{56FD5732-5D82-4BBF-B646-FFF7B2BD8A92}" srcOrd="2" destOrd="0" presId="urn:microsoft.com/office/officeart/2008/layout/VerticalCurvedList"/>
    <dgm:cxn modelId="{76000402-E51D-44BC-97AD-4EB8856C9E83}" type="presParOf" srcId="{56FD5732-5D82-4BBF-B646-FFF7B2BD8A92}" destId="{B8A774C7-A538-4899-8F79-8E0A4417D5EC}" srcOrd="0" destOrd="0" presId="urn:microsoft.com/office/officeart/2008/layout/VerticalCurvedList"/>
    <dgm:cxn modelId="{421CE25A-E7D6-4AF8-B59E-C76399979D88}" type="presParOf" srcId="{992143B0-CBD5-4443-8EF9-436E5657428F}" destId="{CC3AB392-A2CA-4AAD-A591-94B69D60809B}" srcOrd="3" destOrd="0" presId="urn:microsoft.com/office/officeart/2008/layout/VerticalCurvedList"/>
    <dgm:cxn modelId="{7AE79A46-B140-45B2-9F91-C12D2095F2DD}" type="presParOf" srcId="{992143B0-CBD5-4443-8EF9-436E5657428F}" destId="{62631152-0AFD-439E-88ED-251EA3B34264}" srcOrd="4" destOrd="0" presId="urn:microsoft.com/office/officeart/2008/layout/VerticalCurvedList"/>
    <dgm:cxn modelId="{03251F87-8550-4C1B-ABBE-C521FA3E213B}" type="presParOf" srcId="{62631152-0AFD-439E-88ED-251EA3B34264}" destId="{4B983807-5B97-43F8-8519-C97EF996E011}" srcOrd="0" destOrd="0" presId="urn:microsoft.com/office/officeart/2008/layout/VerticalCurvedList"/>
    <dgm:cxn modelId="{F6D937F7-229A-4BF7-9CCB-4BA0660EABBE}" type="presParOf" srcId="{992143B0-CBD5-4443-8EF9-436E5657428F}" destId="{B2DF41E4-FF24-460C-A258-998343F86195}" srcOrd="5" destOrd="0" presId="urn:microsoft.com/office/officeart/2008/layout/VerticalCurvedList"/>
    <dgm:cxn modelId="{57967FEC-ECD6-4829-BE99-C79D2A43098C}" type="presParOf" srcId="{992143B0-CBD5-4443-8EF9-436E5657428F}" destId="{29C6DE02-AEDC-42DE-AD15-9016F2A1F3DD}" srcOrd="6" destOrd="0" presId="urn:microsoft.com/office/officeart/2008/layout/VerticalCurvedList"/>
    <dgm:cxn modelId="{0F865E69-2011-4025-AD1E-5F478CD4FE8D}" type="presParOf" srcId="{29C6DE02-AEDC-42DE-AD15-9016F2A1F3DD}" destId="{5DB0002D-1061-4D59-A24E-3A1762727B4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CEBC91-47EC-433D-B028-B07C5ECC9E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D6F2BA-AF5C-4053-AD72-24BB40308177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dirty="0" smtClean="0">
              <a:solidFill>
                <a:schemeClr val="tx1"/>
              </a:solidFill>
            </a:rPr>
            <a:t>Тотипотентті</a:t>
          </a:r>
          <a:endParaRPr lang="ru-RU" sz="2400" dirty="0">
            <a:solidFill>
              <a:schemeClr val="tx1"/>
            </a:solidFill>
          </a:endParaRPr>
        </a:p>
      </dgm:t>
    </dgm:pt>
    <dgm:pt modelId="{94A1E05F-EAAD-4E6D-90EF-456F5647B509}" type="parTrans" cxnId="{EE272759-E59A-499D-A7A7-A8B09BDEBB7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9784EC4-8EC0-4616-B5E2-3134AD42CC04}" type="sibTrans" cxnId="{EE272759-E59A-499D-A7A7-A8B09BDEBB7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AD92324-E9E3-4285-8CDC-5C44D620A421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0" spc="270" baseline="0" dirty="0" smtClean="0">
              <a:solidFill>
                <a:schemeClr val="tx1"/>
              </a:solidFill>
            </a:rPr>
            <a:t>Хоуминг</a:t>
          </a:r>
          <a:r>
            <a:rPr lang="kk-KZ" sz="2400" b="0" dirty="0" smtClean="0">
              <a:solidFill>
                <a:schemeClr val="tx1"/>
              </a:solidFill>
            </a:rPr>
            <a:t> </a:t>
          </a:r>
          <a:endParaRPr lang="ru-RU" sz="2400" b="0" dirty="0">
            <a:solidFill>
              <a:schemeClr val="tx1"/>
            </a:solidFill>
          </a:endParaRPr>
        </a:p>
      </dgm:t>
    </dgm:pt>
    <dgm:pt modelId="{D3DA93A2-087E-4D1F-B2FC-CB9B632E05E4}" type="parTrans" cxnId="{C67D6AD1-AA9D-44AF-A8B8-0C3C05085B5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77942D0-F312-4933-B326-A2236938259A}" type="sibTrans" cxnId="{C67D6AD1-AA9D-44AF-A8B8-0C3C05085B5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E7CCC90-C986-4D83-BB0D-D63B4D118AD2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dirty="0" smtClean="0">
              <a:solidFill>
                <a:schemeClr val="tx1"/>
              </a:solidFill>
            </a:rPr>
            <a:t>Теломеразалық белсенділігі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solidFill>
              <a:schemeClr val="tx1"/>
            </a:solidFill>
          </a:endParaRPr>
        </a:p>
      </dgm:t>
    </dgm:pt>
    <dgm:pt modelId="{49A7DAD5-6F4F-4577-8169-2E17CB6B4708}" type="parTrans" cxnId="{66160C4B-EC2D-4F77-9073-442A9906088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BC79326-CFE8-4247-B03E-2460C7DD77DA}" type="sibTrans" cxnId="{66160C4B-EC2D-4F77-9073-442A9906088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306219C-0AF9-4C52-8839-CE76F846D7CB}">
      <dgm:prSet phldrT="[Текст]" custT="1"/>
      <dgm:spPr>
        <a:noFill/>
        <a:ln w="19050">
          <a:solidFill>
            <a:srgbClr val="0070C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dirty="0" smtClean="0">
              <a:solidFill>
                <a:schemeClr val="tx1"/>
              </a:solidFill>
            </a:rPr>
            <a:t>Цитоплазмада  ұрықтың дамуына жауап беретін барлық  3 – мың геннің мРНҚ - нің болуы</a:t>
          </a:r>
          <a:endParaRPr lang="en-US" sz="2400" dirty="0" smtClean="0">
            <a:solidFill>
              <a:schemeClr val="tx1"/>
            </a:solidFill>
          </a:endParaRPr>
        </a:p>
        <a:p>
          <a:pPr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>
            <a:solidFill>
              <a:schemeClr val="tx1"/>
            </a:solidFill>
          </a:endParaRPr>
        </a:p>
      </dgm:t>
    </dgm:pt>
    <dgm:pt modelId="{C76555E9-784E-491E-A221-20438DD4D4EE}" type="parTrans" cxnId="{1D84210B-EC13-4610-AD9A-6696FFA3E810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C0847EC-048D-40ED-B20A-89F86B7B4A81}" type="sibTrans" cxnId="{1D84210B-EC13-4610-AD9A-6696FFA3E810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E7E961B-91AC-4EA6-8E65-754788FE2270}" type="pres">
      <dgm:prSet presAssocID="{3CCEBC91-47EC-433D-B028-B07C5ECC9E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C13E99E-EE18-4009-8C61-300B5254B987}" type="pres">
      <dgm:prSet presAssocID="{3CCEBC91-47EC-433D-B028-B07C5ECC9E4C}" presName="Name1" presStyleCnt="0"/>
      <dgm:spPr/>
    </dgm:pt>
    <dgm:pt modelId="{0556913B-D480-403E-844F-CE89667C1189}" type="pres">
      <dgm:prSet presAssocID="{3CCEBC91-47EC-433D-B028-B07C5ECC9E4C}" presName="cycle" presStyleCnt="0"/>
      <dgm:spPr/>
    </dgm:pt>
    <dgm:pt modelId="{079A4E1A-F9D4-4624-9BAF-1F743DB8503E}" type="pres">
      <dgm:prSet presAssocID="{3CCEBC91-47EC-433D-B028-B07C5ECC9E4C}" presName="srcNode" presStyleLbl="node1" presStyleIdx="0" presStyleCnt="4"/>
      <dgm:spPr/>
    </dgm:pt>
    <dgm:pt modelId="{DC7D4768-D485-4187-BB1D-DA4D89AFFB24}" type="pres">
      <dgm:prSet presAssocID="{3CCEBC91-47EC-433D-B028-B07C5ECC9E4C}" presName="conn" presStyleLbl="parChTrans1D2" presStyleIdx="0" presStyleCnt="1"/>
      <dgm:spPr/>
      <dgm:t>
        <a:bodyPr/>
        <a:lstStyle/>
        <a:p>
          <a:endParaRPr lang="ru-RU"/>
        </a:p>
      </dgm:t>
    </dgm:pt>
    <dgm:pt modelId="{FC75D26A-C0E8-4A2A-8A50-E61A9281824A}" type="pres">
      <dgm:prSet presAssocID="{3CCEBC91-47EC-433D-B028-B07C5ECC9E4C}" presName="extraNode" presStyleLbl="node1" presStyleIdx="0" presStyleCnt="4"/>
      <dgm:spPr/>
    </dgm:pt>
    <dgm:pt modelId="{BDE9C77C-9889-434A-9B52-F228C098D32C}" type="pres">
      <dgm:prSet presAssocID="{3CCEBC91-47EC-433D-B028-B07C5ECC9E4C}" presName="dstNode" presStyleLbl="node1" presStyleIdx="0" presStyleCnt="4"/>
      <dgm:spPr/>
    </dgm:pt>
    <dgm:pt modelId="{5B443682-0C51-4FD7-A710-7CBAAC94B997}" type="pres">
      <dgm:prSet presAssocID="{C2D6F2BA-AF5C-4053-AD72-24BB40308177}" presName="text_1" presStyleLbl="node1" presStyleIdx="0" presStyleCnt="4" custLinFactNeighborX="-156" custLinFactNeighborY="-20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DF072-7C34-4F78-B2B1-CFB17CB60F3D}" type="pres">
      <dgm:prSet presAssocID="{C2D6F2BA-AF5C-4053-AD72-24BB40308177}" presName="accent_1" presStyleCnt="0"/>
      <dgm:spPr/>
    </dgm:pt>
    <dgm:pt modelId="{BB5B5A9A-3B78-4FF5-B99F-2CAD839CF17B}" type="pres">
      <dgm:prSet presAssocID="{C2D6F2BA-AF5C-4053-AD72-24BB40308177}" presName="accentRepeatNode" presStyleLbl="solidFgAcc1" presStyleIdx="0" presStyleCnt="4" custLinFactNeighborX="-7004" custLinFactNeighborY="-16009"/>
      <dgm:spPr>
        <a:solidFill>
          <a:srgbClr val="92D050"/>
        </a:solidFill>
      </dgm:spPr>
    </dgm:pt>
    <dgm:pt modelId="{6557B5C9-9869-4AFD-B3A2-CCAA19C6F467}" type="pres">
      <dgm:prSet presAssocID="{3AD92324-E9E3-4285-8CDC-5C44D620A421}" presName="text_2" presStyleLbl="node1" presStyleIdx="1" presStyleCnt="4" custScaleY="12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8C9DC-C370-4A90-B748-43F57EC8E5D6}" type="pres">
      <dgm:prSet presAssocID="{3AD92324-E9E3-4285-8CDC-5C44D620A421}" presName="accent_2" presStyleCnt="0"/>
      <dgm:spPr/>
    </dgm:pt>
    <dgm:pt modelId="{A5B58D33-BC9B-4ABA-B87A-140920966311}" type="pres">
      <dgm:prSet presAssocID="{3AD92324-E9E3-4285-8CDC-5C44D620A421}" presName="accentRepeatNode" presStyleLbl="solidFgAcc1" presStyleIdx="1" presStyleCnt="4"/>
      <dgm:spPr>
        <a:solidFill>
          <a:srgbClr val="FFFF00"/>
        </a:solidFill>
      </dgm:spPr>
    </dgm:pt>
    <dgm:pt modelId="{111916C6-84BB-4B23-BD11-086E24DA82CC}" type="pres">
      <dgm:prSet presAssocID="{AE7CCC90-C986-4D83-BB0D-D63B4D118AD2}" presName="text_3" presStyleLbl="node1" presStyleIdx="2" presStyleCnt="4" custLinFactNeighborX="-163" custLinFactNeighborY="30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94352-CB44-40ED-989B-09EF2A3F6FE1}" type="pres">
      <dgm:prSet presAssocID="{AE7CCC90-C986-4D83-BB0D-D63B4D118AD2}" presName="accent_3" presStyleCnt="0"/>
      <dgm:spPr/>
    </dgm:pt>
    <dgm:pt modelId="{1E1A572A-62D1-4E2C-804F-477BCCE1C1E7}" type="pres">
      <dgm:prSet presAssocID="{AE7CCC90-C986-4D83-BB0D-D63B4D118AD2}" presName="accentRepeatNode" presStyleLbl="solidFgAcc1" presStyleIdx="2" presStyleCnt="4" custLinFactNeighborX="-27015" custLinFactNeighborY="16009"/>
      <dgm:spPr>
        <a:solidFill>
          <a:schemeClr val="accent6"/>
        </a:solidFill>
      </dgm:spPr>
    </dgm:pt>
    <dgm:pt modelId="{A020E9ED-5C65-46FC-AC01-03F64E9ECB9E}" type="pres">
      <dgm:prSet presAssocID="{8306219C-0AF9-4C52-8839-CE76F846D7CB}" presName="text_4" presStyleLbl="node1" presStyleIdx="3" presStyleCnt="4" custLinFactNeighborX="1259" custLinFactNeighborY="2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71016-B9AC-48AB-A8CE-DF58D7B2CADD}" type="pres">
      <dgm:prSet presAssocID="{8306219C-0AF9-4C52-8839-CE76F846D7CB}" presName="accent_4" presStyleCnt="0"/>
      <dgm:spPr/>
    </dgm:pt>
    <dgm:pt modelId="{E26F770A-58FA-451D-AE4F-7ACA48E6A3CC}" type="pres">
      <dgm:prSet presAssocID="{8306219C-0AF9-4C52-8839-CE76F846D7CB}" presName="accentRepeatNode" presStyleLbl="solidFgAcc1" presStyleIdx="3" presStyleCnt="4" custLinFactNeighborX="-10786" custLinFactNeighborY="16839"/>
      <dgm:spPr>
        <a:solidFill>
          <a:srgbClr val="FFFF00"/>
        </a:solidFill>
      </dgm:spPr>
    </dgm:pt>
  </dgm:ptLst>
  <dgm:cxnLst>
    <dgm:cxn modelId="{F171E429-96D5-43F6-8613-95C0208D5A39}" type="presOf" srcId="{3AD92324-E9E3-4285-8CDC-5C44D620A421}" destId="{6557B5C9-9869-4AFD-B3A2-CCAA19C6F467}" srcOrd="0" destOrd="0" presId="urn:microsoft.com/office/officeart/2008/layout/VerticalCurvedList"/>
    <dgm:cxn modelId="{75B69B88-1D40-47AA-99C3-21A083E32EA4}" type="presOf" srcId="{8306219C-0AF9-4C52-8839-CE76F846D7CB}" destId="{A020E9ED-5C65-46FC-AC01-03F64E9ECB9E}" srcOrd="0" destOrd="0" presId="urn:microsoft.com/office/officeart/2008/layout/VerticalCurvedList"/>
    <dgm:cxn modelId="{491A6484-9983-4984-A8B0-52E09F5A83E5}" type="presOf" srcId="{3CCEBC91-47EC-433D-B028-B07C5ECC9E4C}" destId="{BE7E961B-91AC-4EA6-8E65-754788FE2270}" srcOrd="0" destOrd="0" presId="urn:microsoft.com/office/officeart/2008/layout/VerticalCurvedList"/>
    <dgm:cxn modelId="{66160C4B-EC2D-4F77-9073-442A99060883}" srcId="{3CCEBC91-47EC-433D-B028-B07C5ECC9E4C}" destId="{AE7CCC90-C986-4D83-BB0D-D63B4D118AD2}" srcOrd="2" destOrd="0" parTransId="{49A7DAD5-6F4F-4577-8169-2E17CB6B4708}" sibTransId="{6BC79326-CFE8-4247-B03E-2460C7DD77DA}"/>
    <dgm:cxn modelId="{2463D6A4-998B-459F-A9EC-BE14510E52F7}" type="presOf" srcId="{AE7CCC90-C986-4D83-BB0D-D63B4D118AD2}" destId="{111916C6-84BB-4B23-BD11-086E24DA82CC}" srcOrd="0" destOrd="0" presId="urn:microsoft.com/office/officeart/2008/layout/VerticalCurvedList"/>
    <dgm:cxn modelId="{F29BE2C5-3625-4666-8C97-D99E7C20611C}" type="presOf" srcId="{89784EC4-8EC0-4616-B5E2-3134AD42CC04}" destId="{DC7D4768-D485-4187-BB1D-DA4D89AFFB24}" srcOrd="0" destOrd="0" presId="urn:microsoft.com/office/officeart/2008/layout/VerticalCurvedList"/>
    <dgm:cxn modelId="{39EF67F4-20D1-42C5-A048-EC634B631B44}" type="presOf" srcId="{C2D6F2BA-AF5C-4053-AD72-24BB40308177}" destId="{5B443682-0C51-4FD7-A710-7CBAAC94B997}" srcOrd="0" destOrd="0" presId="urn:microsoft.com/office/officeart/2008/layout/VerticalCurvedList"/>
    <dgm:cxn modelId="{EE272759-E59A-499D-A7A7-A8B09BDEBB75}" srcId="{3CCEBC91-47EC-433D-B028-B07C5ECC9E4C}" destId="{C2D6F2BA-AF5C-4053-AD72-24BB40308177}" srcOrd="0" destOrd="0" parTransId="{94A1E05F-EAAD-4E6D-90EF-456F5647B509}" sibTransId="{89784EC4-8EC0-4616-B5E2-3134AD42CC04}"/>
    <dgm:cxn modelId="{1D84210B-EC13-4610-AD9A-6696FFA3E810}" srcId="{3CCEBC91-47EC-433D-B028-B07C5ECC9E4C}" destId="{8306219C-0AF9-4C52-8839-CE76F846D7CB}" srcOrd="3" destOrd="0" parTransId="{C76555E9-784E-491E-A221-20438DD4D4EE}" sibTransId="{1C0847EC-048D-40ED-B20A-89F86B7B4A81}"/>
    <dgm:cxn modelId="{C67D6AD1-AA9D-44AF-A8B8-0C3C05085B54}" srcId="{3CCEBC91-47EC-433D-B028-B07C5ECC9E4C}" destId="{3AD92324-E9E3-4285-8CDC-5C44D620A421}" srcOrd="1" destOrd="0" parTransId="{D3DA93A2-087E-4D1F-B2FC-CB9B632E05E4}" sibTransId="{177942D0-F312-4933-B326-A2236938259A}"/>
    <dgm:cxn modelId="{1E13EBC9-8349-4B64-9231-FEF30B0BAB0B}" type="presParOf" srcId="{BE7E961B-91AC-4EA6-8E65-754788FE2270}" destId="{CC13E99E-EE18-4009-8C61-300B5254B987}" srcOrd="0" destOrd="0" presId="urn:microsoft.com/office/officeart/2008/layout/VerticalCurvedList"/>
    <dgm:cxn modelId="{D1C46FBB-D2E7-477E-94C0-D9DE88D77D9A}" type="presParOf" srcId="{CC13E99E-EE18-4009-8C61-300B5254B987}" destId="{0556913B-D480-403E-844F-CE89667C1189}" srcOrd="0" destOrd="0" presId="urn:microsoft.com/office/officeart/2008/layout/VerticalCurvedList"/>
    <dgm:cxn modelId="{726D028A-9089-4967-B983-C9FC21A3D990}" type="presParOf" srcId="{0556913B-D480-403E-844F-CE89667C1189}" destId="{079A4E1A-F9D4-4624-9BAF-1F743DB8503E}" srcOrd="0" destOrd="0" presId="urn:microsoft.com/office/officeart/2008/layout/VerticalCurvedList"/>
    <dgm:cxn modelId="{BBB07BF6-AE80-45A5-A4B6-AC1C007626F7}" type="presParOf" srcId="{0556913B-D480-403E-844F-CE89667C1189}" destId="{DC7D4768-D485-4187-BB1D-DA4D89AFFB24}" srcOrd="1" destOrd="0" presId="urn:microsoft.com/office/officeart/2008/layout/VerticalCurvedList"/>
    <dgm:cxn modelId="{CA9D2086-D7C7-4326-B2DF-7ECAA450D0D1}" type="presParOf" srcId="{0556913B-D480-403E-844F-CE89667C1189}" destId="{FC75D26A-C0E8-4A2A-8A50-E61A9281824A}" srcOrd="2" destOrd="0" presId="urn:microsoft.com/office/officeart/2008/layout/VerticalCurvedList"/>
    <dgm:cxn modelId="{2CE9B923-3959-44C9-87BA-EB4061BAE8CE}" type="presParOf" srcId="{0556913B-D480-403E-844F-CE89667C1189}" destId="{BDE9C77C-9889-434A-9B52-F228C098D32C}" srcOrd="3" destOrd="0" presId="urn:microsoft.com/office/officeart/2008/layout/VerticalCurvedList"/>
    <dgm:cxn modelId="{396520D4-C402-4FF8-96C8-8221DF9D09E5}" type="presParOf" srcId="{CC13E99E-EE18-4009-8C61-300B5254B987}" destId="{5B443682-0C51-4FD7-A710-7CBAAC94B997}" srcOrd="1" destOrd="0" presId="urn:microsoft.com/office/officeart/2008/layout/VerticalCurvedList"/>
    <dgm:cxn modelId="{5C94BEA5-2BDB-4903-86A4-2EA3CA27158A}" type="presParOf" srcId="{CC13E99E-EE18-4009-8C61-300B5254B987}" destId="{B59DF072-7C34-4F78-B2B1-CFB17CB60F3D}" srcOrd="2" destOrd="0" presId="urn:microsoft.com/office/officeart/2008/layout/VerticalCurvedList"/>
    <dgm:cxn modelId="{27407072-712F-4355-859C-BE7E85C1C176}" type="presParOf" srcId="{B59DF072-7C34-4F78-B2B1-CFB17CB60F3D}" destId="{BB5B5A9A-3B78-4FF5-B99F-2CAD839CF17B}" srcOrd="0" destOrd="0" presId="urn:microsoft.com/office/officeart/2008/layout/VerticalCurvedList"/>
    <dgm:cxn modelId="{E50BAA9E-0E98-45E9-832A-4C8BD90601DB}" type="presParOf" srcId="{CC13E99E-EE18-4009-8C61-300B5254B987}" destId="{6557B5C9-9869-4AFD-B3A2-CCAA19C6F467}" srcOrd="3" destOrd="0" presId="urn:microsoft.com/office/officeart/2008/layout/VerticalCurvedList"/>
    <dgm:cxn modelId="{7767D632-74B3-44F5-BECA-EF4A32357353}" type="presParOf" srcId="{CC13E99E-EE18-4009-8C61-300B5254B987}" destId="{12B8C9DC-C370-4A90-B748-43F57EC8E5D6}" srcOrd="4" destOrd="0" presId="urn:microsoft.com/office/officeart/2008/layout/VerticalCurvedList"/>
    <dgm:cxn modelId="{59D4F8E5-AAE2-4EE7-9AB0-81B523562451}" type="presParOf" srcId="{12B8C9DC-C370-4A90-B748-43F57EC8E5D6}" destId="{A5B58D33-BC9B-4ABA-B87A-140920966311}" srcOrd="0" destOrd="0" presId="urn:microsoft.com/office/officeart/2008/layout/VerticalCurvedList"/>
    <dgm:cxn modelId="{4B7A6A5A-31E4-4255-B29D-D8D8799C14F5}" type="presParOf" srcId="{CC13E99E-EE18-4009-8C61-300B5254B987}" destId="{111916C6-84BB-4B23-BD11-086E24DA82CC}" srcOrd="5" destOrd="0" presId="urn:microsoft.com/office/officeart/2008/layout/VerticalCurvedList"/>
    <dgm:cxn modelId="{89D97157-78C3-4550-92CC-270C7D720616}" type="presParOf" srcId="{CC13E99E-EE18-4009-8C61-300B5254B987}" destId="{0C894352-CB44-40ED-989B-09EF2A3F6FE1}" srcOrd="6" destOrd="0" presId="urn:microsoft.com/office/officeart/2008/layout/VerticalCurvedList"/>
    <dgm:cxn modelId="{AD7934B4-9675-4BC3-AF5E-BDBEAAF43D26}" type="presParOf" srcId="{0C894352-CB44-40ED-989B-09EF2A3F6FE1}" destId="{1E1A572A-62D1-4E2C-804F-477BCCE1C1E7}" srcOrd="0" destOrd="0" presId="urn:microsoft.com/office/officeart/2008/layout/VerticalCurvedList"/>
    <dgm:cxn modelId="{A4944CFC-F7B9-48F7-A9A7-7E20B9A795CA}" type="presParOf" srcId="{CC13E99E-EE18-4009-8C61-300B5254B987}" destId="{A020E9ED-5C65-46FC-AC01-03F64E9ECB9E}" srcOrd="7" destOrd="0" presId="urn:microsoft.com/office/officeart/2008/layout/VerticalCurvedList"/>
    <dgm:cxn modelId="{FC64E870-2C40-4C57-A2E9-30A523232994}" type="presParOf" srcId="{CC13E99E-EE18-4009-8C61-300B5254B987}" destId="{93571016-B9AC-48AB-A8CE-DF58D7B2CADD}" srcOrd="8" destOrd="0" presId="urn:microsoft.com/office/officeart/2008/layout/VerticalCurvedList"/>
    <dgm:cxn modelId="{DEAD1126-1F32-41FB-B36F-1589A526DCA5}" type="presParOf" srcId="{93571016-B9AC-48AB-A8CE-DF58D7B2CADD}" destId="{E26F770A-58FA-451D-AE4F-7ACA48E6A3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60BAB-6E68-44A9-9E1F-BB212E96FF80}">
      <dsp:nvSpPr>
        <dsp:cNvPr id="0" name=""/>
        <dsp:cNvSpPr/>
      </dsp:nvSpPr>
      <dsp:spPr>
        <a:xfrm rot="10800000">
          <a:off x="0" y="0"/>
          <a:ext cx="11709400" cy="1075002"/>
        </a:xfrm>
        <a:prstGeom prst="trapezoid">
          <a:avLst>
            <a:gd name="adj" fmla="val 106915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u="sng" kern="1200" dirty="0" smtClean="0"/>
            <a:t>60 -80 </a:t>
          </a:r>
          <a:r>
            <a:rPr lang="ru-RU" sz="2400" u="sng" kern="1200" dirty="0" err="1" smtClean="0"/>
            <a:t>жаста</a:t>
          </a:r>
          <a:r>
            <a:rPr lang="ru-RU" sz="2400" u="sng" kern="1200" dirty="0" smtClean="0"/>
            <a:t>:  1 /800 </a:t>
          </a:r>
          <a:r>
            <a:rPr lang="ru-RU" sz="2400" u="sng" kern="1200" dirty="0" err="1" smtClean="0"/>
            <a:t>мың</a:t>
          </a:r>
          <a:r>
            <a:rPr lang="ru-RU" sz="2400" u="sng" kern="1200" dirty="0" smtClean="0"/>
            <a:t> клетка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50 </a:t>
          </a:r>
          <a:r>
            <a:rPr lang="ru-RU" sz="2400" kern="1200" dirty="0" err="1" smtClean="0"/>
            <a:t>жаста</a:t>
          </a:r>
          <a:r>
            <a:rPr lang="ru-RU" sz="2400" kern="1200" dirty="0" smtClean="0"/>
            <a:t>:     1 /500 </a:t>
          </a:r>
          <a:r>
            <a:rPr lang="ru-RU" sz="2400" kern="1200" dirty="0" err="1" smtClean="0"/>
            <a:t>мың</a:t>
          </a:r>
          <a:r>
            <a:rPr lang="ru-RU" sz="2400" kern="1200" dirty="0" smtClean="0"/>
            <a:t> клетка  </a:t>
          </a:r>
        </a:p>
      </dsp:txBody>
      <dsp:txXfrm rot="-10800000">
        <a:off x="2049145" y="0"/>
        <a:ext cx="7611110" cy="1075002"/>
      </dsp:txXfrm>
    </dsp:sp>
    <dsp:sp modelId="{D5F3932D-36AF-433B-9822-B2D5179F3D67}">
      <dsp:nvSpPr>
        <dsp:cNvPr id="0" name=""/>
        <dsp:cNvSpPr/>
      </dsp:nvSpPr>
      <dsp:spPr>
        <a:xfrm rot="10800000">
          <a:off x="1149343" y="1075002"/>
          <a:ext cx="9410713" cy="344559"/>
        </a:xfrm>
        <a:prstGeom prst="trapezoid">
          <a:avLst>
            <a:gd name="adj" fmla="val 106915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10800000">
        <a:off x="2796218" y="1075002"/>
        <a:ext cx="6116963" cy="344559"/>
      </dsp:txXfrm>
    </dsp:sp>
    <dsp:sp modelId="{573C09B6-F9AA-4A28-A65A-92BE620F7B00}">
      <dsp:nvSpPr>
        <dsp:cNvPr id="0" name=""/>
        <dsp:cNvSpPr/>
      </dsp:nvSpPr>
      <dsp:spPr>
        <a:xfrm rot="10800000">
          <a:off x="1622512" y="1542682"/>
          <a:ext cx="8673937" cy="1075002"/>
        </a:xfrm>
        <a:prstGeom prst="trapezoid">
          <a:avLst>
            <a:gd name="adj" fmla="val 106915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 – </a:t>
          </a:r>
          <a:r>
            <a:rPr lang="ru-RU" sz="2400" kern="1200" dirty="0" err="1" smtClean="0"/>
            <a:t>жаста</a:t>
          </a:r>
          <a:r>
            <a:rPr lang="ru-RU" sz="2400" kern="1200" dirty="0" smtClean="0"/>
            <a:t>:  1/300 </a:t>
          </a:r>
          <a:r>
            <a:rPr lang="kk-KZ" sz="2400" kern="1200" dirty="0" smtClean="0"/>
            <a:t>мың клетка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 rot="-10800000">
        <a:off x="3140451" y="1542682"/>
        <a:ext cx="5638059" cy="1075002"/>
      </dsp:txXfrm>
    </dsp:sp>
    <dsp:sp modelId="{ECFFAB86-B671-433B-AB07-90558A985C41}">
      <dsp:nvSpPr>
        <dsp:cNvPr id="0" name=""/>
        <dsp:cNvSpPr/>
      </dsp:nvSpPr>
      <dsp:spPr>
        <a:xfrm rot="10800000">
          <a:off x="2667075" y="2494564"/>
          <a:ext cx="6375249" cy="454898"/>
        </a:xfrm>
        <a:prstGeom prst="trapezoid">
          <a:avLst>
            <a:gd name="adj" fmla="val 106915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10800000">
        <a:off x="3782744" y="2494564"/>
        <a:ext cx="4143912" cy="454898"/>
      </dsp:txXfrm>
    </dsp:sp>
    <dsp:sp modelId="{8AB751FC-3B80-473C-AD8D-425E430D87FF}">
      <dsp:nvSpPr>
        <dsp:cNvPr id="0" name=""/>
        <dsp:cNvSpPr/>
      </dsp:nvSpPr>
      <dsp:spPr>
        <a:xfrm rot="10800000">
          <a:off x="2410691" y="2949462"/>
          <a:ext cx="6888018" cy="1075002"/>
        </a:xfrm>
        <a:prstGeom prst="trapezoid">
          <a:avLst>
            <a:gd name="adj" fmla="val 106915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20-25 -</a:t>
          </a:r>
          <a:r>
            <a:rPr lang="ru-RU" sz="2800" kern="1200" dirty="0" err="1" smtClean="0"/>
            <a:t>жас</a:t>
          </a:r>
          <a:endParaRPr lang="ru-RU" sz="2800" kern="1200" dirty="0"/>
        </a:p>
      </dsp:txBody>
      <dsp:txXfrm rot="-10800000">
        <a:off x="3616094" y="2949462"/>
        <a:ext cx="4477212" cy="1075002"/>
      </dsp:txXfrm>
    </dsp:sp>
    <dsp:sp modelId="{B00BC62D-6D43-4BD3-BE30-FA399BBDEA98}">
      <dsp:nvSpPr>
        <dsp:cNvPr id="0" name=""/>
        <dsp:cNvSpPr/>
      </dsp:nvSpPr>
      <dsp:spPr>
        <a:xfrm rot="10800000">
          <a:off x="4302775" y="4024465"/>
          <a:ext cx="3103849" cy="376541"/>
        </a:xfrm>
        <a:prstGeom prst="trapezoid">
          <a:avLst>
            <a:gd name="adj" fmla="val 106915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-10800000">
        <a:off x="4845949" y="4024465"/>
        <a:ext cx="2017502" cy="376541"/>
      </dsp:txXfrm>
    </dsp:sp>
    <dsp:sp modelId="{B9786587-245F-4ED2-8822-BDF0F19C6DAD}">
      <dsp:nvSpPr>
        <dsp:cNvPr id="0" name=""/>
        <dsp:cNvSpPr/>
      </dsp:nvSpPr>
      <dsp:spPr>
        <a:xfrm rot="10800000">
          <a:off x="3657603" y="4401006"/>
          <a:ext cx="4394194" cy="1075002"/>
        </a:xfrm>
        <a:prstGeom prst="trapezoid">
          <a:avLst>
            <a:gd name="adj" fmla="val 106915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err="1" smtClean="0"/>
            <a:t>Нәресте</a:t>
          </a:r>
          <a:r>
            <a:rPr lang="ru-RU" sz="2400" kern="1200" dirty="0" smtClean="0"/>
            <a:t>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/>
            <a:t>1/10 </a:t>
          </a:r>
          <a:r>
            <a:rPr lang="ru-RU" sz="2400" kern="1200" dirty="0" err="1" smtClean="0"/>
            <a:t>мың</a:t>
          </a:r>
          <a:r>
            <a:rPr lang="ru-RU" sz="2400" kern="1200" dirty="0" smtClean="0"/>
            <a:t> клетка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kern="1200" dirty="0" smtClean="0"/>
        </a:p>
        <a:p>
          <a:pPr lvl="0" algn="ctr">
            <a:spcBef>
              <a:spcPct val="0"/>
            </a:spcBef>
          </a:pPr>
          <a:endParaRPr lang="ru-RU" sz="2800" kern="1200" dirty="0"/>
        </a:p>
      </dsp:txBody>
      <dsp:txXfrm rot="-10800000">
        <a:off x="3657603" y="4401006"/>
        <a:ext cx="4394194" cy="1075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15636-A378-4927-A0C1-4613BFFEFE01}">
      <dsp:nvSpPr>
        <dsp:cNvPr id="0" name=""/>
        <dsp:cNvSpPr/>
      </dsp:nvSpPr>
      <dsp:spPr>
        <a:xfrm>
          <a:off x="-6350724" y="-971760"/>
          <a:ext cx="7561896" cy="756189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3827A-2399-4676-8297-85C74FED4214}">
      <dsp:nvSpPr>
        <dsp:cNvPr id="0" name=""/>
        <dsp:cNvSpPr/>
      </dsp:nvSpPr>
      <dsp:spPr>
        <a:xfrm>
          <a:off x="779830" y="561837"/>
          <a:ext cx="10797625" cy="1123675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917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rgbClr val="0070C0"/>
              </a:solidFill>
            </a:rPr>
            <a:t>Эктодерма</a:t>
          </a:r>
          <a:r>
            <a:rPr lang="kk-KZ" sz="2000" kern="1200" dirty="0" smtClean="0">
              <a:solidFill>
                <a:schemeClr val="tx1"/>
              </a:solidFill>
            </a:rPr>
            <a:t>  (жүйке жүйесі, сезім мүшелері, ішек  трубкаларының артқы және алдыңғы  бөлімі, эпителий)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779830" y="561837"/>
        <a:ext cx="10797625" cy="1123675"/>
      </dsp:txXfrm>
    </dsp:sp>
    <dsp:sp modelId="{64350F3C-F8C5-4EE1-B76C-66566CA18938}">
      <dsp:nvSpPr>
        <dsp:cNvPr id="0" name=""/>
        <dsp:cNvSpPr/>
      </dsp:nvSpPr>
      <dsp:spPr>
        <a:xfrm>
          <a:off x="77533" y="421378"/>
          <a:ext cx="1404593" cy="140459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C41DC-267C-4FE9-83E2-AAFCDDD490EE}">
      <dsp:nvSpPr>
        <dsp:cNvPr id="0" name=""/>
        <dsp:cNvSpPr/>
      </dsp:nvSpPr>
      <dsp:spPr>
        <a:xfrm>
          <a:off x="1158469" y="2247350"/>
          <a:ext cx="10389170" cy="1123675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91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70C0"/>
              </a:solidFill>
            </a:rPr>
            <a:t>Мезодерма </a:t>
          </a:r>
          <a:r>
            <a:rPr lang="kk-KZ" sz="2000" kern="1200" dirty="0" smtClean="0">
              <a:solidFill>
                <a:schemeClr val="tx1"/>
              </a:solidFill>
            </a:rPr>
            <a:t>(сүйек қаңқасы, қан тамырлары, бүйрек, бұлшық ет)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158469" y="2247350"/>
        <a:ext cx="10389170" cy="1123675"/>
      </dsp:txXfrm>
    </dsp:sp>
    <dsp:sp modelId="{5507DD2C-740B-4D9F-80F6-51C52B546F2A}">
      <dsp:nvSpPr>
        <dsp:cNvPr id="0" name=""/>
        <dsp:cNvSpPr/>
      </dsp:nvSpPr>
      <dsp:spPr>
        <a:xfrm>
          <a:off x="485989" y="2106890"/>
          <a:ext cx="1404593" cy="1404593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7BBA6-32F4-4925-AB85-FB500B6516E7}">
      <dsp:nvSpPr>
        <dsp:cNvPr id="0" name=""/>
        <dsp:cNvSpPr/>
      </dsp:nvSpPr>
      <dsp:spPr>
        <a:xfrm>
          <a:off x="779830" y="3932862"/>
          <a:ext cx="10797625" cy="1123675"/>
        </a:xfrm>
        <a:prstGeom prst="rect">
          <a:avLst/>
        </a:pr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1917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solidFill>
                <a:srgbClr val="0070C0"/>
              </a:solidFill>
            </a:rPr>
            <a:t>Энтодерма</a:t>
          </a:r>
          <a:r>
            <a:rPr lang="kk-KZ" sz="2000" kern="1200" dirty="0" smtClean="0">
              <a:solidFill>
                <a:schemeClr val="tx1"/>
              </a:solidFill>
            </a:rPr>
            <a:t> (тыныс алу  мен асқорыту мүшелері, ішектің шырышты қабаты, бауыр, ұйқы безі, өкпе).</a:t>
          </a:r>
          <a:endParaRPr lang="en-US" sz="2000" kern="1200" dirty="0" smtClean="0">
            <a:solidFill>
              <a:schemeClr val="tx1"/>
            </a:solidFill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79830" y="3932862"/>
        <a:ext cx="10797625" cy="1123675"/>
      </dsp:txXfrm>
    </dsp:sp>
    <dsp:sp modelId="{1A6FFA7A-2463-45BA-84AC-3F655B4294D5}">
      <dsp:nvSpPr>
        <dsp:cNvPr id="0" name=""/>
        <dsp:cNvSpPr/>
      </dsp:nvSpPr>
      <dsp:spPr>
        <a:xfrm>
          <a:off x="92675" y="3760518"/>
          <a:ext cx="1404593" cy="1404593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6CC29-2A45-4410-A8A6-3B9190469AB7}">
      <dsp:nvSpPr>
        <dsp:cNvPr id="0" name=""/>
        <dsp:cNvSpPr/>
      </dsp:nvSpPr>
      <dsp:spPr>
        <a:xfrm>
          <a:off x="-6438162" y="-985076"/>
          <a:ext cx="7665949" cy="7665949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B8EAF-1CF8-4815-B61B-6D2DD2C07DAC}">
      <dsp:nvSpPr>
        <dsp:cNvPr id="0" name=""/>
        <dsp:cNvSpPr/>
      </dsp:nvSpPr>
      <dsp:spPr>
        <a:xfrm>
          <a:off x="790576" y="569579"/>
          <a:ext cx="6076566" cy="1139159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20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rgbClr val="00B0F0"/>
              </a:solidFill>
            </a:rPr>
            <a:t>Эмбрионалды</a:t>
          </a:r>
          <a:r>
            <a:rPr lang="kk-KZ" sz="2000" b="0" kern="1200" dirty="0" smtClean="0">
              <a:solidFill>
                <a:schemeClr val="tx1"/>
              </a:solidFill>
            </a:rPr>
            <a:t> (эмбрионның ішкі клеткалық массасы, бластоциттің </a:t>
          </a:r>
          <a:r>
            <a:rPr lang="ru-RU" sz="2000" b="0" kern="1200" dirty="0" smtClean="0">
              <a:solidFill>
                <a:schemeClr val="tx1"/>
              </a:solidFill>
            </a:rPr>
            <a:t>4-7 </a:t>
          </a:r>
          <a:r>
            <a:rPr lang="kk-KZ" sz="2000" b="0" kern="1200" dirty="0" smtClean="0">
              <a:solidFill>
                <a:schemeClr val="tx1"/>
              </a:solidFill>
            </a:rPr>
            <a:t>күндік даму сатысында алынады)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</a:endParaRPr>
        </a:p>
      </dsp:txBody>
      <dsp:txXfrm>
        <a:off x="790576" y="569579"/>
        <a:ext cx="6076566" cy="1139159"/>
      </dsp:txXfrm>
    </dsp:sp>
    <dsp:sp modelId="{B8A774C7-A538-4899-8F79-8E0A4417D5EC}">
      <dsp:nvSpPr>
        <dsp:cNvPr id="0" name=""/>
        <dsp:cNvSpPr/>
      </dsp:nvSpPr>
      <dsp:spPr>
        <a:xfrm>
          <a:off x="78601" y="427184"/>
          <a:ext cx="1423948" cy="142394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AB392-A2CA-4AAD-A591-94B69D60809B}">
      <dsp:nvSpPr>
        <dsp:cNvPr id="0" name=""/>
        <dsp:cNvSpPr/>
      </dsp:nvSpPr>
      <dsp:spPr>
        <a:xfrm>
          <a:off x="1204660" y="2278318"/>
          <a:ext cx="5662482" cy="1139159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20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rgbClr val="00B0F0"/>
              </a:solidFill>
            </a:rPr>
            <a:t>Феталды</a:t>
          </a:r>
          <a:r>
            <a:rPr lang="kk-KZ" sz="2000" b="0" kern="1200" dirty="0" smtClean="0">
              <a:solidFill>
                <a:schemeClr val="tx1"/>
              </a:solidFill>
            </a:rPr>
            <a:t>  (абортивті материал, ұрықтың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tx1"/>
              </a:solidFill>
            </a:rPr>
            <a:t>9-12 </a:t>
          </a:r>
          <a:r>
            <a:rPr lang="kk-KZ" sz="2000" b="0" kern="1200" dirty="0" smtClean="0">
              <a:solidFill>
                <a:schemeClr val="tx1"/>
              </a:solidFill>
            </a:rPr>
            <a:t>апталық даму сатысында алынады)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</a:endParaRPr>
        </a:p>
      </dsp:txBody>
      <dsp:txXfrm>
        <a:off x="1204660" y="2278318"/>
        <a:ext cx="5662482" cy="1139159"/>
      </dsp:txXfrm>
    </dsp:sp>
    <dsp:sp modelId="{4B983807-5B97-43F8-8519-C97EF996E011}">
      <dsp:nvSpPr>
        <dsp:cNvPr id="0" name=""/>
        <dsp:cNvSpPr/>
      </dsp:nvSpPr>
      <dsp:spPr>
        <a:xfrm>
          <a:off x="492686" y="2135923"/>
          <a:ext cx="1423948" cy="1423948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F41E4-FF24-460C-A258-998343F86195}">
      <dsp:nvSpPr>
        <dsp:cNvPr id="0" name=""/>
        <dsp:cNvSpPr/>
      </dsp:nvSpPr>
      <dsp:spPr>
        <a:xfrm>
          <a:off x="790576" y="3987057"/>
          <a:ext cx="6076566" cy="1139159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420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2000" b="0" kern="1200" dirty="0" smtClean="0">
            <a:solidFill>
              <a:schemeClr val="tx1"/>
            </a:solidFill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dirty="0" smtClean="0">
              <a:solidFill>
                <a:srgbClr val="00B0F0"/>
              </a:solidFill>
            </a:rPr>
            <a:t>Постнаталды</a:t>
          </a:r>
          <a:r>
            <a:rPr lang="kk-KZ" sz="2000" b="0" kern="1200" dirty="0" smtClean="0">
              <a:solidFill>
                <a:schemeClr val="tx1"/>
              </a:solidFill>
            </a:rPr>
            <a:t> (ересек адамның бағаналы клеткалары)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</a:endParaRPr>
        </a:p>
      </dsp:txBody>
      <dsp:txXfrm>
        <a:off x="790576" y="3987057"/>
        <a:ext cx="6076566" cy="1139159"/>
      </dsp:txXfrm>
    </dsp:sp>
    <dsp:sp modelId="{5DB0002D-1061-4D59-A24E-3A1762727B40}">
      <dsp:nvSpPr>
        <dsp:cNvPr id="0" name=""/>
        <dsp:cNvSpPr/>
      </dsp:nvSpPr>
      <dsp:spPr>
        <a:xfrm>
          <a:off x="119298" y="3864113"/>
          <a:ext cx="1423948" cy="1423948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D4768-D485-4187-BB1D-DA4D89AFFB24}">
      <dsp:nvSpPr>
        <dsp:cNvPr id="0" name=""/>
        <dsp:cNvSpPr/>
      </dsp:nvSpPr>
      <dsp:spPr>
        <a:xfrm>
          <a:off x="-6591564" y="-1008039"/>
          <a:ext cx="7845379" cy="7845379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43682-0C51-4FD7-A710-7CBAAC94B997}">
      <dsp:nvSpPr>
        <dsp:cNvPr id="0" name=""/>
        <dsp:cNvSpPr/>
      </dsp:nvSpPr>
      <dsp:spPr>
        <a:xfrm>
          <a:off x="640812" y="268702"/>
          <a:ext cx="9791453" cy="896779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819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kern="1200" dirty="0" smtClean="0">
              <a:solidFill>
                <a:schemeClr val="tx1"/>
              </a:solidFill>
            </a:rPr>
            <a:t>Тотипотентті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40812" y="268702"/>
        <a:ext cx="9791453" cy="896779"/>
      </dsp:txXfrm>
    </dsp:sp>
    <dsp:sp modelId="{BB5B5A9A-3B78-4FF5-B99F-2CAD839CF17B}">
      <dsp:nvSpPr>
        <dsp:cNvPr id="0" name=""/>
        <dsp:cNvSpPr/>
      </dsp:nvSpPr>
      <dsp:spPr>
        <a:xfrm>
          <a:off x="17087" y="156602"/>
          <a:ext cx="1120974" cy="112097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7B5C9-9869-4AFD-B3A2-CCAA19C6F467}">
      <dsp:nvSpPr>
        <dsp:cNvPr id="0" name=""/>
        <dsp:cNvSpPr/>
      </dsp:nvSpPr>
      <dsp:spPr>
        <a:xfrm>
          <a:off x="1170231" y="1699132"/>
          <a:ext cx="9277309" cy="1085632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819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b="0" kern="1200" spc="270" baseline="0" dirty="0" smtClean="0">
              <a:solidFill>
                <a:schemeClr val="tx1"/>
              </a:solidFill>
            </a:rPr>
            <a:t>Хоуминг</a:t>
          </a:r>
          <a:r>
            <a:rPr lang="kk-KZ" sz="2400" b="0" kern="1200" dirty="0" smtClean="0">
              <a:solidFill>
                <a:schemeClr val="tx1"/>
              </a:solidFill>
            </a:rPr>
            <a:t> 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1170231" y="1699132"/>
        <a:ext cx="9277309" cy="1085632"/>
      </dsp:txXfrm>
    </dsp:sp>
    <dsp:sp modelId="{A5B58D33-BC9B-4ABA-B87A-140920966311}">
      <dsp:nvSpPr>
        <dsp:cNvPr id="0" name=""/>
        <dsp:cNvSpPr/>
      </dsp:nvSpPr>
      <dsp:spPr>
        <a:xfrm>
          <a:off x="609744" y="1681461"/>
          <a:ext cx="1120974" cy="112097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916C6-84BB-4B23-BD11-086E24DA82CC}">
      <dsp:nvSpPr>
        <dsp:cNvPr id="0" name=""/>
        <dsp:cNvSpPr/>
      </dsp:nvSpPr>
      <dsp:spPr>
        <a:xfrm>
          <a:off x="1155109" y="3408138"/>
          <a:ext cx="9277309" cy="896779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819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kern="1200" dirty="0" smtClean="0">
              <a:solidFill>
                <a:schemeClr val="tx1"/>
              </a:solidFill>
            </a:rPr>
            <a:t>Теломеразалық белсенділігі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1155109" y="3408138"/>
        <a:ext cx="9277309" cy="896779"/>
      </dsp:txXfrm>
    </dsp:sp>
    <dsp:sp modelId="{1E1A572A-62D1-4E2C-804F-477BCCE1C1E7}">
      <dsp:nvSpPr>
        <dsp:cNvPr id="0" name=""/>
        <dsp:cNvSpPr/>
      </dsp:nvSpPr>
      <dsp:spPr>
        <a:xfrm>
          <a:off x="306913" y="3206320"/>
          <a:ext cx="1120974" cy="1120974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0E9ED-5C65-46FC-AC01-03F64E9ECB9E}">
      <dsp:nvSpPr>
        <dsp:cNvPr id="0" name=""/>
        <dsp:cNvSpPr/>
      </dsp:nvSpPr>
      <dsp:spPr>
        <a:xfrm>
          <a:off x="739155" y="4704926"/>
          <a:ext cx="9791453" cy="896779"/>
        </a:xfrm>
        <a:prstGeom prst="rect">
          <a:avLst/>
        </a:prstGeom>
        <a:noFill/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819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2400" kern="1200" dirty="0" smtClean="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2400" kern="1200" dirty="0" smtClean="0">
              <a:solidFill>
                <a:schemeClr val="tx1"/>
              </a:solidFill>
            </a:rPr>
            <a:t>Цитоплазмада  ұрықтың дамуына жауап беретін барлық  3 – мың геннің мРНҚ - нің болуы</a:t>
          </a:r>
          <a:endParaRPr lang="en-US" sz="2400" kern="1200" dirty="0" smtClean="0">
            <a:solidFill>
              <a:schemeClr val="tx1"/>
            </a:solidFill>
          </a:endParaRPr>
        </a:p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tx1"/>
            </a:solidFill>
          </a:endParaRPr>
        </a:p>
      </dsp:txBody>
      <dsp:txXfrm>
        <a:off x="739155" y="4704926"/>
        <a:ext cx="9791453" cy="896779"/>
      </dsp:txXfrm>
    </dsp:sp>
    <dsp:sp modelId="{E26F770A-58FA-451D-AE4F-7ACA48E6A3CC}">
      <dsp:nvSpPr>
        <dsp:cNvPr id="0" name=""/>
        <dsp:cNvSpPr/>
      </dsp:nvSpPr>
      <dsp:spPr>
        <a:xfrm>
          <a:off x="0" y="4561027"/>
          <a:ext cx="1120974" cy="1120974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3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0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0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9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1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0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9274-B231-433F-9BC8-68DE14B8206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D5F5-4029-4EEE-BEE5-33384C98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7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s://www.google.com/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8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" TargetMode="External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google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mafund.com/about_us" TargetMode="External"/><Relationship Id="rId13" Type="http://schemas.openxmlformats.org/officeDocument/2006/relationships/hyperlink" Target="https://www.google.com/" TargetMode="External"/><Relationship Id="rId3" Type="http://schemas.openxmlformats.org/officeDocument/2006/relationships/hyperlink" Target="http://www.medportal.ru/mednovosti/news/2002/03/03/stemcell/" TargetMode="External"/><Relationship Id="rId7" Type="http://schemas.openxmlformats.org/officeDocument/2006/relationships/hyperlink" Target="http://www.uvenal.ru/?idpage=krio" TargetMode="External"/><Relationship Id="rId12" Type="http://schemas.openxmlformats.org/officeDocument/2006/relationships/image" Target="../media/image34.jpeg"/><Relationship Id="rId2" Type="http://schemas.openxmlformats.org/officeDocument/2006/relationships/hyperlink" Target="http://www.gemabankspb.ru/spisokbank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emabank.ru/index.html" TargetMode="External"/><Relationship Id="rId11" Type="http://schemas.openxmlformats.org/officeDocument/2006/relationships/image" Target="../media/image33.jpeg"/><Relationship Id="rId5" Type="http://schemas.openxmlformats.org/officeDocument/2006/relationships/hyperlink" Target="http://www.newsru.com/world/06dec2007/zuby.html" TargetMode="External"/><Relationship Id="rId10" Type="http://schemas.openxmlformats.org/officeDocument/2006/relationships/image" Target="../media/image32.jpeg"/><Relationship Id="rId4" Type="http://schemas.openxmlformats.org/officeDocument/2006/relationships/hyperlink" Target="http://www.membrana.ru/lenta/?5262" TargetMode="External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hyperlink" Target="https://www.google.com/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pload.wikimed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pload.wikimedia.org/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073" y="166255"/>
            <a:ext cx="11785600" cy="6576290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80000"/>
              </a:lnSpc>
              <a:buFont typeface="+mj-lt"/>
              <a:buAutoNum type="arabicPeriod"/>
              <a:defRPr/>
            </a:pPr>
            <a:endParaRPr lang="kk-KZ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kk-KZ" dirty="0" smtClean="0"/>
              <a:t>Тақырып: Бағаналы </a:t>
            </a:r>
            <a:r>
              <a:rPr lang="kk-KZ" dirty="0"/>
              <a:t>клеткаларды алу </a:t>
            </a:r>
            <a:r>
              <a:rPr lang="kk-KZ" dirty="0" smtClean="0"/>
              <a:t>және</a:t>
            </a:r>
            <a:r>
              <a:rPr lang="en-US" dirty="0" smtClean="0"/>
              <a:t> </a:t>
            </a:r>
            <a:r>
              <a:rPr lang="kk-KZ" dirty="0" smtClean="0"/>
              <a:t>оларды </a:t>
            </a:r>
            <a:r>
              <a:rPr lang="kk-KZ" dirty="0"/>
              <a:t>қолдану </a:t>
            </a:r>
            <a:r>
              <a:rPr lang="kk-KZ" dirty="0" smtClean="0"/>
              <a:t>перспективалары </a:t>
            </a:r>
          </a:p>
          <a:p>
            <a:pPr>
              <a:lnSpc>
                <a:spcPct val="80000"/>
              </a:lnSpc>
              <a:defRPr/>
            </a:pPr>
            <a:endParaRPr lang="kk-KZ" sz="3200" dirty="0" smtClean="0"/>
          </a:p>
          <a:p>
            <a:pPr>
              <a:lnSpc>
                <a:spcPct val="80000"/>
              </a:lnSpc>
              <a:defRPr/>
            </a:pPr>
            <a:endParaRPr lang="kk-KZ" sz="3200" dirty="0"/>
          </a:p>
          <a:p>
            <a:pPr>
              <a:lnSpc>
                <a:spcPct val="80000"/>
              </a:lnSpc>
              <a:defRPr/>
            </a:pPr>
            <a:endParaRPr lang="kk-KZ" sz="3200" dirty="0"/>
          </a:p>
          <a:p>
            <a:pPr>
              <a:lnSpc>
                <a:spcPct val="80000"/>
              </a:lnSpc>
              <a:defRPr/>
            </a:pPr>
            <a:r>
              <a:rPr lang="kk-KZ" dirty="0" smtClean="0"/>
              <a:t>Жоспар:</a:t>
            </a:r>
          </a:p>
          <a:p>
            <a:pPr>
              <a:lnSpc>
                <a:spcPct val="80000"/>
              </a:lnSpc>
              <a:defRPr/>
            </a:pPr>
            <a:endParaRPr lang="kk-KZ" dirty="0" smtClean="0"/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kk-KZ" dirty="0" smtClean="0"/>
              <a:t>Бағаналы </a:t>
            </a:r>
            <a:r>
              <a:rPr lang="kk-KZ" dirty="0"/>
              <a:t>клеткалар </a:t>
            </a:r>
            <a:r>
              <a:rPr lang="en-US" dirty="0"/>
              <a:t> </a:t>
            </a:r>
            <a:r>
              <a:rPr lang="kk-KZ" dirty="0"/>
              <a:t> </a:t>
            </a:r>
            <a:r>
              <a:rPr lang="kk-KZ" dirty="0" smtClean="0"/>
              <a:t>сипаттамасы</a:t>
            </a: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kk-KZ" dirty="0" smtClean="0"/>
              <a:t> Бағаналы </a:t>
            </a:r>
            <a:r>
              <a:rPr lang="kk-KZ" dirty="0"/>
              <a:t>клеткалардың классификациясы </a:t>
            </a:r>
            <a:r>
              <a:rPr lang="kk-KZ" dirty="0" smtClean="0"/>
              <a:t>мен қасиеттері</a:t>
            </a: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endParaRPr lang="kk-KZ" dirty="0" smtClean="0"/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kk-KZ" dirty="0" smtClean="0"/>
              <a:t> </a:t>
            </a:r>
            <a:r>
              <a:rPr lang="kk-KZ" dirty="0"/>
              <a:t>Бағаналы </a:t>
            </a:r>
            <a:r>
              <a:rPr lang="kk-KZ" dirty="0" smtClean="0"/>
              <a:t>клеткалардың практикада қолданылуы </a:t>
            </a:r>
            <a:endParaRPr lang="kk-KZ" dirty="0"/>
          </a:p>
          <a:p>
            <a:pPr algn="just">
              <a:lnSpc>
                <a:spcPct val="80000"/>
              </a:lnSpc>
              <a:defRPr/>
            </a:pPr>
            <a:endParaRPr lang="kk-KZ" sz="3200" dirty="0"/>
          </a:p>
          <a:p>
            <a:endParaRPr lang="en-US" sz="3200" dirty="0"/>
          </a:p>
        </p:txBody>
      </p:sp>
      <p:pic>
        <p:nvPicPr>
          <p:cNvPr id="1026" name="Picture 2" descr="ÐÐ°ÑÑÐ¸Ð½ÐºÐ¸ Ð¿Ð¾ Ð·Ð°Ð¿ÑÐ¾ÑÑ ÑÑÐ²Ð¾Ð»Ð¾Ð²ÑÐµ ÐºÐ»ÐµÑÐºÐ¸ ÑÐ¾ÑÐ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12" y="1736435"/>
            <a:ext cx="3110294" cy="17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41367" y="3770806"/>
            <a:ext cx="262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https://www.google.com/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1166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1547" y="132224"/>
            <a:ext cx="947391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Бағаналы</a:t>
            </a:r>
            <a:r>
              <a:rPr lang="ru-RU" sz="2400" dirty="0"/>
              <a:t> </a:t>
            </a:r>
            <a:r>
              <a:rPr lang="ru-RU" sz="2400" dirty="0" err="1"/>
              <a:t>клеткаларды</a:t>
            </a:r>
            <a:r>
              <a:rPr lang="ru-RU" sz="2400" dirty="0"/>
              <a:t> </a:t>
            </a:r>
            <a:r>
              <a:rPr lang="ru-RU" sz="2400" dirty="0" err="1"/>
              <a:t>бөліп</a:t>
            </a:r>
            <a:r>
              <a:rPr lang="ru-RU" sz="2400" dirty="0"/>
              <a:t> </a:t>
            </a:r>
            <a:r>
              <a:rPr lang="ru-RU" sz="2400" dirty="0" err="1"/>
              <a:t>алу</a:t>
            </a:r>
            <a:r>
              <a:rPr lang="ru-RU" sz="2400" dirty="0"/>
              <a:t> </a:t>
            </a:r>
            <a:r>
              <a:rPr lang="ru-RU" sz="2400" dirty="0" err="1"/>
              <a:t>көздеріне</a:t>
            </a:r>
            <a:r>
              <a:rPr lang="ru-RU" sz="2400" dirty="0"/>
              <a:t> </a:t>
            </a:r>
            <a:r>
              <a:rPr lang="ru-RU" sz="2400" dirty="0" err="1"/>
              <a:t>қарай</a:t>
            </a:r>
            <a:r>
              <a:rPr lang="ru-RU" sz="2400" dirty="0"/>
              <a:t> </a:t>
            </a:r>
            <a:r>
              <a:rPr lang="ru-RU" sz="2400" dirty="0" err="1" smtClean="0"/>
              <a:t>жіктеу</a:t>
            </a:r>
            <a:endParaRPr lang="en-US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1551461"/>
              </p:ext>
            </p:extLst>
          </p:nvPr>
        </p:nvGraphicFramePr>
        <p:xfrm>
          <a:off x="295564" y="898967"/>
          <a:ext cx="6945745" cy="5695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218" y="1736436"/>
            <a:ext cx="41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1547" y="3251200"/>
            <a:ext cx="50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8218" y="5033818"/>
            <a:ext cx="51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  <p:pic>
        <p:nvPicPr>
          <p:cNvPr id="13" name="Picture 18" descr="Ð­Ð¼Ð±ÑÐ¸Ð¾Ð½Ð°Ð»ÑÐ½ÑÐ¹ Ð¿ÐµÑÐ¸Ð¾Ð´ ÑÐ°Ð·Ð²Ð¸ÑÐ¸Ñ ÑÐµÐ»Ð¾Ð²ÐµÐºÐ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85" y="1283756"/>
            <a:ext cx="1549614" cy="13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Ð­Ð¼Ð±ÑÐ¸Ð¾Ð½Ð°Ð»ÑÐ½ÑÐµ ÑÑÐ²Ð¾Ð»Ð¾Ð²ÑÐµ ÐºÐ»ÐµÑÐºÐ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75" y="1283756"/>
            <a:ext cx="1601067" cy="130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Ð Ð°Ð·Ð²Ð¸ÑÐ¸Ðµ ÑÐ¼Ð±ÑÐ¸Ð¾Ð½Ð° Ð½Ð° 5 Ð½ÐµÐ´ÐµÐ»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786" y="2988982"/>
            <a:ext cx="1424252" cy="13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nkj.ru/upload/iblock/4e5ad550a811a3b12d0b98d2449ec3ed.jpg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75" y="2932437"/>
            <a:ext cx="1420476" cy="13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Ð ÑÐµÑÐ½Ð¾Ð»Ð¾Ð³Ð¸Ð¸ Ð¿Ð¾Ð»ÑÑÐµÐ½Ð¸Ñ ÑÑÐ²Ð¾Ð»Ð¾Ð²ÑÑ ÐºÐ»ÐµÑÐ¾Ðº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026" y="4954081"/>
            <a:ext cx="1684916" cy="11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Что такое трансплантация гемопоэтических стволовых клеток?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142" y="4541805"/>
            <a:ext cx="2044899" cy="17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321844" y="6295594"/>
            <a:ext cx="2632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www.google.com/</a:t>
            </a: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92730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99290" y="883217"/>
            <a:ext cx="4832927" cy="318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Апластическая</a:t>
            </a:r>
            <a:r>
              <a:rPr lang="ru-RU" sz="2400" dirty="0" smtClean="0"/>
              <a:t> анемия (лейкоз),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 smtClean="0"/>
              <a:t>Талассамия</a:t>
            </a:r>
            <a:r>
              <a:rPr lang="ru-RU" sz="2400" dirty="0" smtClean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Ора</a:t>
            </a:r>
            <a:r>
              <a:rPr lang="kk-KZ" sz="2400" dirty="0" smtClean="0"/>
              <a:t>қ пішінді анемия</a:t>
            </a:r>
          </a:p>
          <a:p>
            <a:pPr>
              <a:buFont typeface="Wingdings" panose="05000000000000000000" pitchFamily="2" charset="2"/>
              <a:buChar char="ü"/>
            </a:pPr>
            <a:endParaRPr lang="kk-KZ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kk-KZ" sz="2400" dirty="0" smtClean="0"/>
              <a:t>Онкологиялық аурулар т.б.</a:t>
            </a:r>
            <a:endParaRPr lang="en-US" sz="2400" dirty="0"/>
          </a:p>
        </p:txBody>
      </p:sp>
      <p:pic>
        <p:nvPicPr>
          <p:cNvPr id="5" name="Picture 8" descr="Ð¡ÑÐ²Ð¾Ð»Ð¾Ð²ÑÐµ ÐºÐ»ÐµÑÐºÐ¸ ÑÐºÐ°Ð½ÐµÐ¹ Ð¸ ÑÐ°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51" y="378186"/>
            <a:ext cx="1593234" cy="106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ÑÐ°Ð»Ð°ÑÑÐµÐ¼Ð¸Ñ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84" y="2406434"/>
            <a:ext cx="2967307" cy="19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927" y="2228273"/>
            <a:ext cx="2693390" cy="211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57" y="4625036"/>
            <a:ext cx="2795627" cy="185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ÑÐµÑÐ¿Ð¾Ð²Ð¸Ð´Ð½Ð¾ÐºÐ»ÐµÑÐ¾ÑÐ½Ð°Ñ Ð°Ð½ÐµÐ¼Ð¸Ñ ÑÐ¾ÑÐ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82" y="4591023"/>
            <a:ext cx="2933535" cy="20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»ÐµÐ¹ÐºÐ¾Ð· ÑÐ¾ÑÐ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091" y="78726"/>
            <a:ext cx="3463636" cy="189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18420" y="6439637"/>
            <a:ext cx="2632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www.google.com/</a:t>
            </a: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22471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2" y="207818"/>
            <a:ext cx="11741728" cy="519546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kk-KZ" dirty="0" smtClean="0"/>
              <a:t> </a:t>
            </a:r>
            <a:r>
              <a:rPr lang="kk-KZ" sz="2400" dirty="0" smtClean="0"/>
              <a:t>Эмбрионалды бағаналы клеткалардың сипаттамасы</a:t>
            </a:r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 smtClean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1224688"/>
              </p:ext>
            </p:extLst>
          </p:nvPr>
        </p:nvGraphicFramePr>
        <p:xfrm>
          <a:off x="238991" y="872836"/>
          <a:ext cx="10530609" cy="5829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3065" y="1298864"/>
            <a:ext cx="48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37805" y="2683738"/>
            <a:ext cx="48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57251" y="4277592"/>
            <a:ext cx="488372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42507" y="5441373"/>
            <a:ext cx="48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424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5" y="101601"/>
            <a:ext cx="12044565" cy="65301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51299" y="6462434"/>
            <a:ext cx="2632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www.google.com/</a:t>
            </a:r>
            <a:endParaRPr lang="kk-KZ" sz="1600" dirty="0" smtClean="0"/>
          </a:p>
        </p:txBody>
      </p:sp>
    </p:spTree>
    <p:extLst>
      <p:ext uri="{BB962C8B-B14F-4D97-AF65-F5344CB8AC3E}">
        <p14:creationId xmlns:p14="http://schemas.microsoft.com/office/powerpoint/2010/main" val="32396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" y="93517"/>
            <a:ext cx="12001500" cy="6639791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u="sng" dirty="0" smtClean="0"/>
              <a:t> </a:t>
            </a:r>
            <a:r>
              <a:rPr lang="en-US" sz="2600" dirty="0" smtClean="0">
                <a:solidFill>
                  <a:srgbClr val="00B0F0"/>
                </a:solidFill>
              </a:rPr>
              <a:t>2) </a:t>
            </a:r>
            <a:r>
              <a:rPr lang="kk-KZ" sz="2600" dirty="0" smtClean="0">
                <a:solidFill>
                  <a:srgbClr val="00B0F0"/>
                </a:solidFill>
              </a:rPr>
              <a:t>Мезенхималық бағаналы клеткалар </a:t>
            </a:r>
            <a:r>
              <a:rPr lang="ru-RU" sz="2600" dirty="0" smtClean="0"/>
              <a:t>- </a:t>
            </a:r>
            <a:r>
              <a:rPr lang="kk-KZ" sz="2600" dirty="0" smtClean="0"/>
              <a:t>мультипотентті регионалды бағаналы клеткалар, олар барлық мезенхималық ұлпаларда (ең бастысы сүйек кемігінде) болады,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sz="2600" dirty="0" smtClean="0"/>
              <a:t>түрлі ұлпалар түріне: </a:t>
            </a:r>
          </a:p>
          <a:p>
            <a:pPr marL="0" indent="0">
              <a:buNone/>
            </a:pPr>
            <a:r>
              <a:rPr lang="kk-KZ" sz="2600" i="1" u="sng" dirty="0" smtClean="0"/>
              <a:t>остеобласттарға</a:t>
            </a:r>
            <a:r>
              <a:rPr lang="kk-KZ" sz="2600" dirty="0" smtClean="0"/>
              <a:t> - сүйек кемігінің клеткалары, </a:t>
            </a:r>
          </a:p>
          <a:p>
            <a:pPr marL="0" indent="0">
              <a:buNone/>
            </a:pPr>
            <a:r>
              <a:rPr lang="kk-KZ" sz="2600" i="1" u="sng" dirty="0" smtClean="0"/>
              <a:t>хондроциттерге</a:t>
            </a:r>
            <a:r>
              <a:rPr lang="kk-KZ" sz="2600" dirty="0" smtClean="0"/>
              <a:t> - шеміршек клеткалары, </a:t>
            </a:r>
          </a:p>
          <a:p>
            <a:pPr marL="0" indent="0">
              <a:buNone/>
            </a:pPr>
            <a:r>
              <a:rPr lang="kk-KZ" sz="2600" i="1" u="sng" dirty="0" smtClean="0"/>
              <a:t>адипоциттерге</a:t>
            </a:r>
            <a:r>
              <a:rPr lang="kk-KZ" sz="2600" dirty="0" smtClean="0"/>
              <a:t> - май клеталары,</a:t>
            </a:r>
          </a:p>
          <a:p>
            <a:pPr marL="0" indent="0">
              <a:buNone/>
            </a:pPr>
            <a:r>
              <a:rPr lang="kk-KZ" sz="2600" dirty="0" smtClean="0"/>
              <a:t> сондай ақ,  </a:t>
            </a:r>
            <a:r>
              <a:rPr lang="kk-KZ" sz="2600" i="1" u="sng" dirty="0" smtClean="0"/>
              <a:t>ұрық жапырақшалары </a:t>
            </a:r>
            <a:r>
              <a:rPr lang="kk-KZ" sz="2600" dirty="0" smtClean="0"/>
              <a:t>қабатының клеткаларына дифференциялдануға қабілетті.</a:t>
            </a:r>
          </a:p>
          <a:p>
            <a:pPr>
              <a:buFont typeface="Wingdings" panose="05000000000000000000" pitchFamily="2" charset="2"/>
              <a:buChar char="Ø"/>
            </a:pPr>
            <a:endParaRPr lang="kk-KZ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/>
              <a:t>3</a:t>
            </a:r>
            <a:r>
              <a:rPr lang="ru-RU" sz="2600" dirty="0" smtClean="0"/>
              <a:t>) </a:t>
            </a:r>
            <a:r>
              <a:rPr lang="kk-KZ" sz="2600" i="1" dirty="0" smtClean="0">
                <a:solidFill>
                  <a:srgbClr val="00B0F0"/>
                </a:solidFill>
              </a:rPr>
              <a:t>Стромалды бағаналы клеткалар  </a:t>
            </a:r>
            <a:r>
              <a:rPr lang="en-US" sz="2600" dirty="0" smtClean="0"/>
              <a:t>- </a:t>
            </a:r>
            <a:r>
              <a:rPr lang="kk-KZ" sz="2600" dirty="0" smtClean="0"/>
              <a:t>мультипотентті бағаналы клеткалар, сүйек кемігінің стромасын құрайды, </a:t>
            </a:r>
            <a:r>
              <a:rPr lang="kk-KZ" sz="2600" i="1" u="sng" dirty="0" smtClean="0"/>
              <a:t>гемопоэзге </a:t>
            </a:r>
            <a:r>
              <a:rPr lang="kk-KZ" sz="2600" dirty="0" smtClean="0"/>
              <a:t>қатысады, шығу тегі </a:t>
            </a:r>
            <a:r>
              <a:rPr lang="ru-RU" sz="2600" dirty="0" smtClean="0"/>
              <a:t>- </a:t>
            </a:r>
            <a:r>
              <a:rPr lang="kk-KZ" sz="2600" dirty="0" smtClean="0"/>
              <a:t>мезенхималық.</a:t>
            </a:r>
          </a:p>
          <a:p>
            <a:pPr>
              <a:buFont typeface="Wingdings" panose="05000000000000000000" pitchFamily="2" charset="2"/>
              <a:buChar char="Ø"/>
            </a:pPr>
            <a:endParaRPr lang="kk-KZ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k-KZ" sz="2600" dirty="0" smtClean="0"/>
              <a:t>4)  </a:t>
            </a:r>
            <a:r>
              <a:rPr lang="kk-KZ" sz="2600" dirty="0" smtClean="0">
                <a:solidFill>
                  <a:srgbClr val="00B0F0"/>
                </a:solidFill>
              </a:rPr>
              <a:t>Мамандануы ұлпалық бағаналы клеткалар </a:t>
            </a:r>
            <a:r>
              <a:rPr lang="en-US" sz="2600" dirty="0" smtClean="0"/>
              <a:t>- </a:t>
            </a:r>
            <a:r>
              <a:rPr lang="kk-KZ" sz="2600" dirty="0" smtClean="0"/>
              <a:t>әр түрлі ұлпаларда болады, олар осы ұлпалардың клеткалық популяцияларының жаңаруына жауапты және зақымдануда бірінші болып ырықтанады. Қан кемігінің стромалды клеткаларына қарағанда потенциалы төмендеу.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60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iencevsaging.org/sites/sciencevsaging/img/compas/2008-04-04/stvol_kletki/7638962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36193"/>
            <a:ext cx="11824853" cy="657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06935" y="6249412"/>
            <a:ext cx="2632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www.google.com/</a:t>
            </a: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33163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64" y="124691"/>
            <a:ext cx="8092209" cy="66293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dirty="0" smtClean="0"/>
              <a:t> </a:t>
            </a:r>
            <a:r>
              <a:rPr lang="kk-KZ" sz="2600" dirty="0" smtClean="0">
                <a:solidFill>
                  <a:srgbClr val="00B0F0"/>
                </a:solidFill>
              </a:rPr>
              <a:t>Мамандануы ұлпалық </a:t>
            </a:r>
            <a:r>
              <a:rPr lang="kk-KZ" sz="2600" dirty="0" smtClean="0"/>
              <a:t>бағаналы клеткалар</a:t>
            </a:r>
            <a:r>
              <a:rPr lang="en-US" sz="2600" dirty="0" smtClean="0"/>
              <a:t> </a:t>
            </a:r>
            <a:r>
              <a:rPr lang="ru-RU" sz="2600" u="sng" dirty="0" smtClean="0"/>
              <a:t>(</a:t>
            </a:r>
            <a:r>
              <a:rPr lang="ru-RU" sz="2600" u="sng" dirty="0" err="1" smtClean="0"/>
              <a:t>тканеспецефи</a:t>
            </a:r>
            <a:r>
              <a:rPr lang="kk-KZ" sz="2600" u="sng" dirty="0" smtClean="0"/>
              <a:t>калық ).</a:t>
            </a:r>
          </a:p>
          <a:p>
            <a:pPr marL="0" indent="0">
              <a:buNone/>
            </a:pPr>
            <a:r>
              <a:rPr lang="ru-RU" sz="2600" dirty="0" err="1" smtClean="0"/>
              <a:t>Мидағы</a:t>
            </a:r>
            <a:r>
              <a:rPr lang="ru-RU" sz="2600" dirty="0" smtClean="0"/>
              <a:t> </a:t>
            </a:r>
            <a:r>
              <a:rPr lang="ru-RU" sz="2600" dirty="0" err="1" smtClean="0"/>
              <a:t>нейронды</a:t>
            </a:r>
            <a:r>
              <a:rPr lang="ru-RU" sz="2600" dirty="0" smtClean="0"/>
              <a:t> </a:t>
            </a:r>
            <a:r>
              <a:rPr lang="ru-RU" sz="2600" dirty="0" err="1" smtClean="0"/>
              <a:t>бағаналы</a:t>
            </a:r>
            <a:r>
              <a:rPr lang="ru-RU" sz="2600" dirty="0" smtClean="0"/>
              <a:t> </a:t>
            </a:r>
            <a:r>
              <a:rPr lang="ru-RU" sz="2600" dirty="0" err="1" smtClean="0"/>
              <a:t>клеткалар</a:t>
            </a:r>
            <a:r>
              <a:rPr lang="ru-RU" sz="2600" dirty="0" smtClean="0"/>
              <a:t>: </a:t>
            </a:r>
            <a:r>
              <a:rPr lang="ru-RU" sz="2600" dirty="0" err="1" smtClean="0"/>
              <a:t>жүйке</a:t>
            </a:r>
            <a:r>
              <a:rPr lang="ru-RU" sz="2600" dirty="0" smtClean="0"/>
              <a:t> (</a:t>
            </a:r>
            <a:r>
              <a:rPr lang="ru-RU" sz="2600" dirty="0" err="1" smtClean="0"/>
              <a:t>нейрондар</a:t>
            </a:r>
            <a:r>
              <a:rPr lang="ru-RU" sz="2600" dirty="0" smtClean="0"/>
              <a:t>) </a:t>
            </a:r>
            <a:r>
              <a:rPr lang="ru-RU" sz="2600" dirty="0" err="1" smtClean="0"/>
              <a:t>және</a:t>
            </a:r>
            <a:r>
              <a:rPr lang="ru-RU" sz="2600" dirty="0" smtClean="0"/>
              <a:t> </a:t>
            </a:r>
            <a:r>
              <a:rPr lang="ru-RU" sz="2600" dirty="0" err="1" smtClean="0"/>
              <a:t>астроциттер</a:t>
            </a:r>
            <a:r>
              <a:rPr lang="ru-RU" sz="2600" dirty="0" smtClean="0"/>
              <a:t> мен </a:t>
            </a:r>
            <a:r>
              <a:rPr lang="ru-RU" sz="2600" dirty="0" err="1" smtClean="0"/>
              <a:t>олигодендроциттерге</a:t>
            </a:r>
            <a:r>
              <a:rPr lang="ru-RU" sz="2600" dirty="0" smtClean="0"/>
              <a:t> </a:t>
            </a:r>
            <a:r>
              <a:rPr lang="ru-RU" sz="2600" dirty="0" err="1" smtClean="0"/>
              <a:t>бастама</a:t>
            </a:r>
            <a:r>
              <a:rPr lang="ru-RU" sz="2600" dirty="0" smtClean="0"/>
              <a:t> </a:t>
            </a:r>
            <a:r>
              <a:rPr lang="ru-RU" sz="2600" dirty="0" err="1" smtClean="0"/>
              <a:t>болады</a:t>
            </a:r>
            <a:r>
              <a:rPr lang="ru-RU" sz="2600" dirty="0" smtClean="0"/>
              <a:t>.  </a:t>
            </a:r>
            <a:endParaRPr lang="ru-RU" sz="2600" dirty="0"/>
          </a:p>
          <a:p>
            <a:pPr marL="514350" indent="-514350">
              <a:buFont typeface="+mj-lt"/>
              <a:buAutoNum type="arabicPeriod"/>
            </a:pPr>
            <a:r>
              <a:rPr lang="ru-RU" sz="2600" i="1" dirty="0" err="1" smtClean="0"/>
              <a:t>Тері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бағаналы</a:t>
            </a:r>
            <a:r>
              <a:rPr lang="ru-RU" sz="2600" i="1" dirty="0" smtClean="0"/>
              <a:t> </a:t>
            </a:r>
            <a:r>
              <a:rPr lang="ru-RU" sz="2600" i="1" dirty="0" err="1" smtClean="0"/>
              <a:t>клеткалары</a:t>
            </a:r>
            <a:r>
              <a:rPr lang="ru-RU" sz="2600" i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err="1" smtClean="0"/>
              <a:t>Қаңқа</a:t>
            </a:r>
            <a:r>
              <a:rPr lang="ru-RU" sz="2600" dirty="0" smtClean="0"/>
              <a:t> </a:t>
            </a:r>
            <a:r>
              <a:rPr lang="ru-RU" sz="2600" dirty="0" err="1" smtClean="0"/>
              <a:t>бұлшық</a:t>
            </a:r>
            <a:r>
              <a:rPr lang="ru-RU" sz="2600" dirty="0" smtClean="0"/>
              <a:t> </a:t>
            </a:r>
            <a:r>
              <a:rPr lang="ru-RU" sz="2600" dirty="0" err="1" smtClean="0"/>
              <a:t>еттің</a:t>
            </a:r>
            <a:r>
              <a:rPr lang="ru-RU" sz="2600" dirty="0" smtClean="0"/>
              <a:t> </a:t>
            </a:r>
            <a:r>
              <a:rPr lang="ru-RU" sz="2600" dirty="0" err="1" smtClean="0"/>
              <a:t>бағаналы</a:t>
            </a:r>
            <a:r>
              <a:rPr lang="ru-RU" sz="2600" dirty="0" smtClean="0"/>
              <a:t> </a:t>
            </a:r>
            <a:r>
              <a:rPr lang="ru-RU" sz="2600" dirty="0" err="1" smtClean="0"/>
              <a:t>клеткалары</a:t>
            </a: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600" dirty="0" err="1" smtClean="0"/>
              <a:t>Миокардтың</a:t>
            </a:r>
            <a:r>
              <a:rPr lang="ru-RU" sz="2600" dirty="0" smtClean="0"/>
              <a:t> </a:t>
            </a:r>
            <a:r>
              <a:rPr lang="ru-RU" sz="2600" dirty="0" err="1" smtClean="0"/>
              <a:t>бағаналы</a:t>
            </a:r>
            <a:r>
              <a:rPr lang="ru-RU" sz="2600" dirty="0" smtClean="0"/>
              <a:t> </a:t>
            </a:r>
            <a:r>
              <a:rPr lang="ru-RU" sz="2600" dirty="0" err="1" smtClean="0"/>
              <a:t>клеткалары</a:t>
            </a: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Май </a:t>
            </a:r>
            <a:r>
              <a:rPr lang="ru-RU" sz="2600" dirty="0" err="1" smtClean="0"/>
              <a:t>ұлпаларындағы</a:t>
            </a:r>
            <a:r>
              <a:rPr lang="ru-RU" sz="2600" dirty="0" smtClean="0"/>
              <a:t> </a:t>
            </a:r>
            <a:r>
              <a:rPr lang="ru-RU" sz="2600" dirty="0" err="1" smtClean="0"/>
              <a:t>бағаналы</a:t>
            </a:r>
            <a:r>
              <a:rPr lang="ru-RU" sz="2600" dirty="0" smtClean="0"/>
              <a:t> </a:t>
            </a:r>
            <a:r>
              <a:rPr lang="ru-RU" sz="2600" dirty="0" err="1" smtClean="0"/>
              <a:t>клеткалары</a:t>
            </a:r>
            <a:r>
              <a:rPr lang="ru-RU" sz="26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2600" dirty="0" smtClean="0"/>
              <a:t>Жұлындағы стромалды клеткалар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err="1" smtClean="0"/>
              <a:t>Асқорыту</a:t>
            </a:r>
            <a:r>
              <a:rPr lang="ru-RU" sz="2600" dirty="0" smtClean="0"/>
              <a:t> </a:t>
            </a:r>
            <a:r>
              <a:rPr lang="ru-RU" sz="2600" dirty="0" err="1" smtClean="0"/>
              <a:t>жүйесінің</a:t>
            </a:r>
            <a:r>
              <a:rPr lang="ru-RU" sz="2600" dirty="0" smtClean="0"/>
              <a:t> </a:t>
            </a:r>
            <a:r>
              <a:rPr lang="ru-RU" sz="2600" dirty="0" err="1" smtClean="0"/>
              <a:t>эпителиалды</a:t>
            </a:r>
            <a:r>
              <a:rPr lang="ru-RU" sz="2600" dirty="0" smtClean="0"/>
              <a:t> </a:t>
            </a:r>
            <a:r>
              <a:rPr lang="ru-RU" sz="2600" dirty="0" err="1" smtClean="0"/>
              <a:t>бағаналы</a:t>
            </a:r>
            <a:r>
              <a:rPr lang="ru-RU" sz="2600" dirty="0" smtClean="0"/>
              <a:t> </a:t>
            </a:r>
            <a:r>
              <a:rPr lang="ru-RU" sz="2600" dirty="0" err="1" smtClean="0"/>
              <a:t>клеткалары</a:t>
            </a:r>
            <a:endParaRPr lang="ru-RU" sz="2600" dirty="0" smtClean="0"/>
          </a:p>
          <a:p>
            <a:pPr marL="514350" indent="-514350">
              <a:buFont typeface="+mj-lt"/>
              <a:buAutoNum type="arabicPeriod"/>
            </a:pPr>
            <a:endParaRPr lang="ru-R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kk-KZ" dirty="0">
                <a:solidFill>
                  <a:srgbClr val="00B0F0"/>
                </a:solidFill>
              </a:rPr>
              <a:t>Ересек адам организміндегі бағаналы клеткалар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k-KZ" b="1" dirty="0" smtClean="0"/>
              <a:t> </a:t>
            </a:r>
            <a:r>
              <a:rPr lang="kk-KZ" b="1" dirty="0"/>
              <a:t>1</a:t>
            </a:r>
            <a:r>
              <a:rPr lang="en-US" b="1" dirty="0"/>
              <a:t>) </a:t>
            </a:r>
            <a:r>
              <a:rPr lang="kk-KZ" b="1" dirty="0"/>
              <a:t>Гемопоэтикалық бағаналы клеткалар  </a:t>
            </a:r>
            <a:r>
              <a:rPr lang="ru-RU" dirty="0"/>
              <a:t>- </a:t>
            </a:r>
            <a:r>
              <a:rPr lang="kk-KZ" dirty="0"/>
              <a:t>мультипотентті, барлық қан клеткаларына бастама болады: </a:t>
            </a:r>
          </a:p>
          <a:p>
            <a:pPr marL="0" indent="0">
              <a:buNone/>
            </a:pPr>
            <a:r>
              <a:rPr lang="kk-KZ" dirty="0" smtClean="0"/>
              <a:t> </a:t>
            </a:r>
            <a:endParaRPr lang="kk-KZ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4" name="Picture 4" descr="https://upload.wikimedia.org/wikipedia/commons/5/50/Entnahme_von_erkrankten_Stammzel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296" y="1626030"/>
            <a:ext cx="1764073" cy="18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1/16/KM_Transplanta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96" y="3932740"/>
            <a:ext cx="1764073" cy="166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90350" y="5901788"/>
            <a:ext cx="262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https://www.google.com/</a:t>
            </a:r>
            <a:endParaRPr lang="kk-KZ" dirty="0"/>
          </a:p>
        </p:txBody>
      </p:sp>
      <p:pic>
        <p:nvPicPr>
          <p:cNvPr id="6" name="Picture 2" descr="Что такое стволовые клетки и как их получают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296" y="209181"/>
            <a:ext cx="1757404" cy="11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8544" y="295564"/>
            <a:ext cx="11894127" cy="5798272"/>
          </a:xfrm>
        </p:spPr>
        <p:txBody>
          <a:bodyPr>
            <a:normAutofit/>
          </a:bodyPr>
          <a:lstStyle/>
          <a:p>
            <a:r>
              <a:rPr lang="kk-KZ" sz="2400" dirty="0" smtClean="0"/>
              <a:t>Бағаналы клеткаларды қолданудың перспективалары мен туындайтын қиындықтар</a:t>
            </a:r>
            <a:endParaRPr lang="en-US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58884"/>
              </p:ext>
            </p:extLst>
          </p:nvPr>
        </p:nvGraphicFramePr>
        <p:xfrm>
          <a:off x="138544" y="775855"/>
          <a:ext cx="11894127" cy="604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125">
                  <a:extLst>
                    <a:ext uri="{9D8B030D-6E8A-4147-A177-3AD203B41FA5}">
                      <a16:colId xmlns:a16="http://schemas.microsoft.com/office/drawing/2014/main" val="2475039211"/>
                    </a:ext>
                  </a:extLst>
                </a:gridCol>
                <a:gridCol w="8607002">
                  <a:extLst>
                    <a:ext uri="{9D8B030D-6E8A-4147-A177-3AD203B41FA5}">
                      <a16:colId xmlns:a16="http://schemas.microsoft.com/office/drawing/2014/main" val="4198588609"/>
                    </a:ext>
                  </a:extLst>
                </a:gridCol>
              </a:tblGrid>
              <a:tr h="45772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перспективалар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проблемалар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872766"/>
                  </a:ext>
                </a:extLst>
              </a:tr>
              <a:tr h="1556247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Зақымданған мүшелер мен ұлпаларды қалпына келтіру мүмкіндігі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Плюропотенттілік қасиетінен кездейсоқ теріс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</a:rPr>
                        <a:t> нәтижелер болуы мүмкін. </a:t>
                      </a:r>
                    </a:p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</a:rPr>
                        <a:t>Тератомалар немесе басқа типті ұлпа түрі пайда болуы мүмкін.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22305"/>
                  </a:ext>
                </a:extLst>
              </a:tr>
              <a:tr h="823895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Организмнің клетка деңгейінде жасаруы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Рецепиентте донордың бағаналы клеткаларына иммундық жауап реакция туындауы мүмкін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92123"/>
                  </a:ext>
                </a:extLst>
              </a:tr>
              <a:tr h="1922423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Нейродегенеративті ауруларды,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kk-KZ" sz="2000" baseline="0" dirty="0" smtClean="0">
                          <a:solidFill>
                            <a:schemeClr val="tx1"/>
                          </a:solidFill>
                        </a:rPr>
                        <a:t>инфаркт миокардын, әр түрлі генезді дистрофия терапиясы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Сырқат адамның клеткалары мен бағаналы клеткалардың өзара сйкестігін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</a:rPr>
                        <a:t> тауып, соңғылардың банкін жасау үшін, ж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асанды жолмен ұрықтандыруда сәтсіз аяқталған жұмыс нәтижесінде тасталған </a:t>
                      </a:r>
                      <a:r>
                        <a:rPr lang="kk-KZ" sz="2000" b="1" dirty="0" smtClean="0">
                          <a:solidFill>
                            <a:schemeClr val="tx1"/>
                          </a:solidFill>
                        </a:rPr>
                        <a:t>эмбриондардың миллиондаған эмбриондары </a:t>
                      </a:r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қажет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528278"/>
                  </a:ext>
                </a:extLst>
              </a:tr>
              <a:tr h="1279863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Онкологияға қолдану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Мутация нәтижесінде ісік клеткаларға айналу қауіпі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Бағаналы клеткалардың культурада өте баяу өсуі мен өсіру қиындығы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</a:rPr>
                        <a:t>Эмбрионалды</a:t>
                      </a:r>
                      <a:r>
                        <a:rPr lang="kk-KZ" sz="2000" baseline="0" dirty="0" smtClean="0">
                          <a:solidFill>
                            <a:schemeClr val="tx1"/>
                          </a:solidFill>
                        </a:rPr>
                        <a:t> клеткалардың адам организмінде өте аз болуы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64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6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9" y="135082"/>
            <a:ext cx="5732319" cy="6598227"/>
          </a:xfrm>
        </p:spPr>
        <p:txBody>
          <a:bodyPr>
            <a:normAutofit fontScale="92500" lnSpcReduction="20000"/>
          </a:bodyPr>
          <a:lstStyle/>
          <a:p>
            <a:pPr fontAlgn="base">
              <a:buFont typeface="Wingdings" panose="05000000000000000000" pitchFamily="2" charset="2"/>
              <a:buChar char="Ø"/>
            </a:pPr>
            <a:r>
              <a:rPr lang="kk-KZ" sz="2400" u="sng" dirty="0" smtClean="0">
                <a:hlinkClick r:id="rId2" tooltip="Откроется в новом окне"/>
              </a:rPr>
              <a:t>Бағаналы клеткаларды сақтауға арналған шетел банктері:  </a:t>
            </a:r>
            <a:r>
              <a:rPr lang="ru-RU" sz="2400" dirty="0" smtClean="0"/>
              <a:t>АҚШ, </a:t>
            </a:r>
            <a:r>
              <a:rPr lang="ru-RU" sz="2400" dirty="0" err="1" smtClean="0"/>
              <a:t>Ұлыбритания</a:t>
            </a:r>
            <a:r>
              <a:rPr lang="ru-RU" sz="2400" dirty="0" smtClean="0"/>
              <a:t>,  Канада,  Мексика, </a:t>
            </a:r>
            <a:r>
              <a:rPr lang="ru-RU" sz="2400" dirty="0" err="1" smtClean="0"/>
              <a:t>Оңтүстік</a:t>
            </a:r>
            <a:r>
              <a:rPr lang="ru-RU" sz="2400" dirty="0" smtClean="0"/>
              <a:t> Америке</a:t>
            </a:r>
            <a:r>
              <a:rPr lang="ru-RU" sz="2400" dirty="0"/>
              <a:t>, </a:t>
            </a:r>
            <a:r>
              <a:rPr lang="ru-RU" sz="2400" dirty="0" smtClean="0"/>
              <a:t>Европа, Индия, Азия, Африка, Австралия </a:t>
            </a:r>
            <a:r>
              <a:rPr lang="ru-RU" sz="2400" dirty="0" err="1" smtClean="0"/>
              <a:t>және</a:t>
            </a:r>
            <a:r>
              <a:rPr lang="ru-RU" sz="2400" dirty="0" smtClean="0"/>
              <a:t> </a:t>
            </a:r>
            <a:r>
              <a:rPr lang="ru-RU" sz="2400" dirty="0" err="1" smtClean="0"/>
              <a:t>Жаңа</a:t>
            </a:r>
            <a:r>
              <a:rPr lang="ru-RU" sz="2400" dirty="0" smtClean="0"/>
              <a:t> </a:t>
            </a:r>
            <a:r>
              <a:rPr lang="ru-RU" sz="2400" dirty="0" err="1" smtClean="0"/>
              <a:t>Зеландияда</a:t>
            </a:r>
            <a:r>
              <a:rPr lang="ru-RU" sz="2400" dirty="0" smtClean="0"/>
              <a:t>  </a:t>
            </a:r>
            <a:r>
              <a:rPr lang="ru-RU" sz="2400" dirty="0" err="1" smtClean="0"/>
              <a:t>ашылған</a:t>
            </a:r>
            <a:endParaRPr lang="ru-RU" sz="2400" dirty="0" smtClean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400" u="sng" dirty="0" err="1" smtClean="0">
                <a:hlinkClick r:id="rId3" tooltip="Откроется в новом окне"/>
              </a:rPr>
              <a:t>Англияда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эмбрионалды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бағаналы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клеткалар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банкі</a:t>
            </a:r>
            <a:r>
              <a:rPr lang="ru-RU" sz="2400" u="sng" dirty="0" smtClean="0">
                <a:hlinkClick r:id="rId3" tooltip="Откроется в новом окне"/>
              </a:rPr>
              <a:t>, </a:t>
            </a:r>
            <a:r>
              <a:rPr lang="ru-RU" sz="2400" u="sng" dirty="0" err="1" smtClean="0">
                <a:hlinkClick r:id="rId3" tooltip="Откроется в новом окне"/>
              </a:rPr>
              <a:t>ғылыми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зерттеу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жұмыстарына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арналған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биоматериалдар</a:t>
            </a:r>
            <a:r>
              <a:rPr lang="ru-RU" sz="2400" u="sng" dirty="0" smtClean="0">
                <a:hlinkClick r:id="rId3" tooltip="Откроется в новом окне"/>
              </a:rPr>
              <a:t> </a:t>
            </a:r>
            <a:r>
              <a:rPr lang="ru-RU" sz="2400" u="sng" dirty="0" err="1" smtClean="0">
                <a:hlinkClick r:id="rId3" tooltip="Откроется в новом окне"/>
              </a:rPr>
              <a:t>сақаталды</a:t>
            </a:r>
            <a:r>
              <a:rPr lang="ru-RU" sz="2400" u="sng" dirty="0" smtClean="0">
                <a:hlinkClick r:id="rId3" tooltip="Откроется в новом окне"/>
              </a:rPr>
              <a:t>. </a:t>
            </a:r>
            <a:endParaRPr lang="ru-RU" sz="2400" u="sng" dirty="0" smtClean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400" u="sng" dirty="0" err="1" smtClean="0">
                <a:hlinkClick r:id="rId4" tooltip="Откроется в новом окне"/>
              </a:rPr>
              <a:t>Оңтүстік</a:t>
            </a:r>
            <a:r>
              <a:rPr lang="ru-RU" sz="2400" u="sng" dirty="0" smtClean="0">
                <a:hlinkClick r:id="rId4" tooltip="Откроется в новом окне"/>
              </a:rPr>
              <a:t> </a:t>
            </a:r>
            <a:r>
              <a:rPr lang="ru-RU" sz="2400" u="sng" dirty="0" err="1" smtClean="0">
                <a:hlinkClick r:id="rId4" tooltip="Откроется в новом окне"/>
              </a:rPr>
              <a:t>Кореяда</a:t>
            </a:r>
            <a:r>
              <a:rPr lang="ru-RU" sz="2400" u="sng" dirty="0" smtClean="0">
                <a:hlinkClick r:id="rId4" tooltip="Откроется в новом окне"/>
              </a:rPr>
              <a:t> </a:t>
            </a:r>
            <a:r>
              <a:rPr lang="ru-RU" sz="2400" u="sng" dirty="0" err="1" smtClean="0">
                <a:hlinkClick r:id="rId4" tooltip="Откроется в новом окне"/>
              </a:rPr>
              <a:t>бағаналы</a:t>
            </a:r>
            <a:r>
              <a:rPr lang="ru-RU" sz="2400" u="sng" dirty="0" smtClean="0">
                <a:hlinkClick r:id="rId4" tooltip="Откроется в новом окне"/>
              </a:rPr>
              <a:t> </a:t>
            </a:r>
            <a:r>
              <a:rPr lang="ru-RU" sz="2400" u="sng" dirty="0" err="1" smtClean="0">
                <a:hlinkClick r:id="rId4" tooltip="Откроется в новом окне"/>
              </a:rPr>
              <a:t>клеткалардың</a:t>
            </a:r>
            <a:r>
              <a:rPr lang="ru-RU" sz="2400" u="sng" dirty="0" smtClean="0">
                <a:hlinkClick r:id="rId4" tooltip="Откроется в новом окне"/>
              </a:rPr>
              <a:t> </a:t>
            </a:r>
            <a:r>
              <a:rPr lang="ru-RU" sz="2400" u="sng" dirty="0" err="1" smtClean="0">
                <a:hlinkClick r:id="rId4" tooltip="Откроется в новом окне"/>
              </a:rPr>
              <a:t>халықаралық</a:t>
            </a:r>
            <a:r>
              <a:rPr lang="ru-RU" sz="2400" u="sng" dirty="0" smtClean="0">
                <a:hlinkClick r:id="rId4" tooltip="Откроется в новом окне"/>
              </a:rPr>
              <a:t> </a:t>
            </a:r>
            <a:r>
              <a:rPr lang="ru-RU" sz="2400" u="sng" dirty="0" err="1" smtClean="0">
                <a:hlinkClick r:id="rId4" tooltip="Откроется в новом окне"/>
              </a:rPr>
              <a:t>банкі</a:t>
            </a:r>
            <a:r>
              <a:rPr lang="ru-RU" sz="2400" u="sng" dirty="0" smtClean="0">
                <a:hlinkClick r:id="rId4" tooltip="Откроется в новом окне"/>
              </a:rPr>
              <a:t>. </a:t>
            </a:r>
            <a:endParaRPr lang="ru-RU" sz="2400" u="sng" dirty="0" smtClean="0"/>
          </a:p>
          <a:p>
            <a:pPr fontAlgn="base">
              <a:buFont typeface="Wingdings" panose="05000000000000000000" pitchFamily="2" charset="2"/>
              <a:buChar char="ü"/>
            </a:pPr>
            <a:r>
              <a:rPr lang="ru-RU" sz="2400" u="sng" dirty="0" err="1" smtClean="0">
                <a:hlinkClick r:id="rId5" tooltip="Откроется в новом окне"/>
              </a:rPr>
              <a:t>Жапонияда</a:t>
            </a:r>
            <a:r>
              <a:rPr lang="ru-RU" sz="2400" u="sng" dirty="0" smtClean="0">
                <a:hlinkClick r:id="rId5" tooltip="Откроется в новом окне"/>
              </a:rPr>
              <a:t>  </a:t>
            </a:r>
            <a:r>
              <a:rPr lang="ru-RU" sz="2400" u="sng" dirty="0" err="1" smtClean="0">
                <a:hlinkClick r:id="rId5" tooltip="Откроется в новом окне"/>
              </a:rPr>
              <a:t>сүт</a:t>
            </a:r>
            <a:r>
              <a:rPr lang="ru-RU" sz="2400" u="sng" dirty="0" smtClean="0">
                <a:hlinkClick r:id="rId5" tooltip="Откроется в новом окне"/>
              </a:rPr>
              <a:t> </a:t>
            </a:r>
            <a:r>
              <a:rPr lang="ru-RU" sz="2400" u="sng" dirty="0" err="1" smtClean="0">
                <a:hlinkClick r:id="rId5" tooltip="Откроется в новом окне"/>
              </a:rPr>
              <a:t>тістерден</a:t>
            </a:r>
            <a:r>
              <a:rPr lang="ru-RU" sz="2400" u="sng" dirty="0" smtClean="0">
                <a:hlinkClick r:id="rId5" tooltip="Откроется в новом окне"/>
              </a:rPr>
              <a:t> </a:t>
            </a:r>
            <a:r>
              <a:rPr lang="ru-RU" sz="2400" u="sng" dirty="0" err="1" smtClean="0">
                <a:hlinkClick r:id="rId5" tooltip="Откроется в новом окне"/>
              </a:rPr>
              <a:t>алынатын</a:t>
            </a:r>
            <a:r>
              <a:rPr lang="ru-RU" sz="2400" u="sng" dirty="0" smtClean="0">
                <a:hlinkClick r:id="rId5" tooltip="Откроется в новом окне"/>
              </a:rPr>
              <a:t> </a:t>
            </a:r>
            <a:r>
              <a:rPr lang="ru-RU" sz="2400" u="sng" dirty="0" err="1" smtClean="0">
                <a:hlinkClick r:id="rId5" tooltip="Откроется в новом окне"/>
              </a:rPr>
              <a:t>бағаналы</a:t>
            </a:r>
            <a:r>
              <a:rPr lang="ru-RU" sz="2400" u="sng" dirty="0" smtClean="0">
                <a:hlinkClick r:id="rId5" tooltip="Откроется в новом окне"/>
              </a:rPr>
              <a:t> </a:t>
            </a:r>
            <a:r>
              <a:rPr lang="ru-RU" sz="2400" u="sng" dirty="0" err="1" smtClean="0">
                <a:hlinkClick r:id="rId5" tooltip="Откроется в новом окне"/>
              </a:rPr>
              <a:t>клеткалардың</a:t>
            </a:r>
            <a:r>
              <a:rPr lang="ru-RU" sz="2400" u="sng" dirty="0" smtClean="0">
                <a:hlinkClick r:id="rId5" tooltip="Откроется в новом окне"/>
              </a:rPr>
              <a:t> </a:t>
            </a:r>
            <a:r>
              <a:rPr lang="ru-RU" sz="2400" u="sng" dirty="0" err="1" smtClean="0">
                <a:hlinkClick r:id="rId5" tooltip="Откроется в новом окне"/>
              </a:rPr>
              <a:t>банкі</a:t>
            </a:r>
            <a:r>
              <a:rPr lang="ru-RU" sz="2400" u="sng" dirty="0" smtClean="0">
                <a:hlinkClick r:id="rId5" tooltip="Откроется в новом окне"/>
              </a:rPr>
              <a:t>.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sz="2400" dirty="0" smtClean="0"/>
              <a:t>  </a:t>
            </a:r>
            <a:r>
              <a:rPr lang="ru-RU" sz="2400" dirty="0" err="1" smtClean="0"/>
              <a:t>Ресейде</a:t>
            </a:r>
            <a:r>
              <a:rPr lang="ru-RU" sz="2400" dirty="0" smtClean="0"/>
              <a:t> </a:t>
            </a:r>
          </a:p>
          <a:p>
            <a:pPr fontAlgn="base"/>
            <a:r>
              <a:rPr lang="ru-RU" sz="2400" dirty="0" smtClean="0"/>
              <a:t>"</a:t>
            </a:r>
            <a:r>
              <a:rPr lang="ru-RU" sz="2400" dirty="0" err="1" smtClean="0"/>
              <a:t>Криоцентр</a:t>
            </a:r>
            <a:r>
              <a:rPr lang="ru-RU" sz="2400" dirty="0" smtClean="0"/>
              <a:t> «2002 </a:t>
            </a:r>
            <a:r>
              <a:rPr lang="ru-RU" sz="2400" dirty="0" err="1" smtClean="0"/>
              <a:t>жылы</a:t>
            </a:r>
            <a:r>
              <a:rPr lang="ru-RU" sz="2400" dirty="0" smtClean="0"/>
              <a:t> </a:t>
            </a:r>
            <a:r>
              <a:rPr lang="ru-RU" sz="2400" dirty="0" err="1" smtClean="0"/>
              <a:t>ашылған</a:t>
            </a:r>
            <a:r>
              <a:rPr lang="ru-RU" sz="2400" dirty="0" smtClean="0"/>
              <a:t>. </a:t>
            </a:r>
            <a:endParaRPr lang="ru-RU" sz="2400" dirty="0"/>
          </a:p>
          <a:p>
            <a:pPr fontAlgn="base"/>
            <a:r>
              <a:rPr lang="ru-RU" sz="2400" dirty="0" err="1" smtClean="0">
                <a:hlinkClick r:id="rId6" tooltip="Откроется в новом окне"/>
              </a:rPr>
              <a:t>Гемабанк</a:t>
            </a:r>
            <a:r>
              <a:rPr lang="ru-RU" sz="2400" dirty="0" smtClean="0"/>
              <a:t> Москва, Санкт-Петербург</a:t>
            </a:r>
          </a:p>
          <a:p>
            <a:pPr fontAlgn="base"/>
            <a:r>
              <a:rPr lang="ru-RU" sz="2400" dirty="0" smtClean="0"/>
              <a:t>ООО </a:t>
            </a:r>
            <a:r>
              <a:rPr lang="ru-RU" sz="2400" dirty="0"/>
              <a:t>"</a:t>
            </a:r>
            <a:r>
              <a:rPr lang="ru-RU" sz="2400" dirty="0" smtClean="0"/>
              <a:t>Транс-Технологии Санкт-Петербурге</a:t>
            </a:r>
            <a:r>
              <a:rPr lang="ru-RU" sz="2400" dirty="0"/>
              <a:t>. </a:t>
            </a:r>
          </a:p>
          <a:p>
            <a:pPr fontAlgn="base"/>
            <a:r>
              <a:rPr lang="ru-RU" sz="2400" dirty="0" smtClean="0"/>
              <a:t>"Флора-Мед</a:t>
            </a:r>
          </a:p>
          <a:p>
            <a:pPr fontAlgn="base"/>
            <a:r>
              <a:rPr lang="ru-RU" sz="2400" dirty="0" err="1" smtClean="0">
                <a:hlinkClick r:id="rId7" tooltip="Откроется в новом окне"/>
              </a:rPr>
              <a:t>Криобанк</a:t>
            </a:r>
            <a:r>
              <a:rPr lang="ru-RU" sz="2400" dirty="0" smtClean="0">
                <a:hlinkClick r:id="rId7" tooltip="Откроется в новом окне"/>
              </a:rPr>
              <a:t> </a:t>
            </a:r>
            <a:r>
              <a:rPr lang="ru-RU" sz="2400" dirty="0">
                <a:hlinkClick r:id="rId7" tooltip="Откроется в новом окне"/>
              </a:rPr>
              <a:t>Центра клеточных </a:t>
            </a:r>
            <a:r>
              <a:rPr lang="ru-RU" sz="2400" dirty="0" smtClean="0">
                <a:hlinkClick r:id="rId7" tooltip="Откроется в новом окне"/>
              </a:rPr>
              <a:t>технологий</a:t>
            </a:r>
            <a:r>
              <a:rPr lang="ru-RU" sz="2400" dirty="0" smtClean="0"/>
              <a:t>  </a:t>
            </a:r>
          </a:p>
          <a:p>
            <a:pPr fontAlgn="base"/>
            <a:r>
              <a:rPr lang="ru-RU" sz="2400" dirty="0" err="1" smtClean="0">
                <a:hlinkClick r:id="rId8" tooltip="Откроется в новом окне"/>
              </a:rPr>
              <a:t>Гемафонд</a:t>
            </a:r>
            <a:r>
              <a:rPr lang="ru-RU" sz="2400" dirty="0" smtClean="0"/>
              <a:t> </a:t>
            </a:r>
            <a:r>
              <a:rPr lang="ru-RU" sz="2400" dirty="0" err="1" smtClean="0"/>
              <a:t>банкі</a:t>
            </a:r>
            <a:endParaRPr lang="ru-RU" sz="2400" dirty="0">
              <a:hlinkClick r:id="rId5" tooltip="Откроется в новом окне"/>
            </a:endParaRPr>
          </a:p>
          <a:p>
            <a:pPr marL="0" indent="0" fontAlgn="base">
              <a:buNone/>
            </a:pPr>
            <a:r>
              <a:rPr lang="ru-RU" sz="2400" dirty="0" smtClean="0">
                <a:hlinkClick r:id="rId5" tooltip="Откроется в новом окне"/>
              </a:rPr>
              <a:t> </a:t>
            </a:r>
            <a:endParaRPr lang="en-US" sz="2400" dirty="0"/>
          </a:p>
        </p:txBody>
      </p:sp>
      <p:pic>
        <p:nvPicPr>
          <p:cNvPr id="4" name="Picture 6" descr="http://sciencevsaging.org/sites/sciencevsaging/img/compas/2008-04-04/stvol_kletki/8566289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52" y="515433"/>
            <a:ext cx="1296362" cy="148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Фотография с сайта  www.moscvichka.r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258" y="515433"/>
            <a:ext cx="1728114" cy="16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Эмбрион челове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3" y="515433"/>
            <a:ext cx="1626055" cy="16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sciencevsaging.org/sites/sciencevsaging/img/compas/2008-04-04/stvol_kletki/72543783_or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89" y="3002395"/>
            <a:ext cx="4990037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23651" y="5296599"/>
            <a:ext cx="262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https://www.google.com/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4237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Ð°Ð½Ð½Ð° Ð¤ÑÐ¸ÑÐºÐ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6" y="2597229"/>
            <a:ext cx="1501757" cy="20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669" y="4645738"/>
            <a:ext cx="172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Жанна Фриске</a:t>
            </a:r>
            <a:endParaRPr lang="en-US" dirty="0"/>
          </a:p>
        </p:txBody>
      </p:sp>
      <p:pic>
        <p:nvPicPr>
          <p:cNvPr id="1030" name="Picture 6" descr="ÐÑÐ¸ÑÐ¸Ð½Ð¾Ð¹ ÑÐ°Ð·Ð²Ð¸ÑÐ¸Ñ ÑÐ°ÐºÐ° Ñ Ð¥Ð²Ð¾ÑÐ¾ÑÑÐ¾Ð²ÑÐºÐ¾Ð³Ð¾ Ð¸ Ð¤ÑÐ¸ÑÐºÐµ Ð¼Ð¾Ð³Ð»Ð¾ ÑÑÐ°ÑÑ Ð»ÐµÑÐµÐ½Ð¸Ðµ ÑÑÐ²Ð¾Ð»Ð¾Ð²ÑÐ¼Ð¸ ÐºÐ»ÐµÑÐºÐ°Ð¼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309" y="2403672"/>
            <a:ext cx="2022764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06746" y="4470063"/>
            <a:ext cx="190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Абдулов</a:t>
            </a:r>
            <a:endParaRPr lang="en-US" dirty="0"/>
          </a:p>
        </p:txBody>
      </p:sp>
      <p:pic>
        <p:nvPicPr>
          <p:cNvPr id="1036" name="Picture 12" descr="ÐÑÐ¸ÑÐ¸Ð½Ð¾Ð¹ ÑÐ°Ð·Ð²Ð¸ÑÐ¸Ñ ÑÐ°ÐºÐ° Ñ Ð¥Ð²Ð¾ÑÐ¾ÑÑÐ¾Ð²ÑÐºÐ¾Ð³Ð¾ Ð¸ Ð¤ÑÐ¸ÑÐºÐµ Ð¼Ð¾Ð³Ð»Ð¾ ÑÑÐ°ÑÑ Ð»ÐµÑÐµÐ½Ð¸Ðµ ÑÑÐ²Ð¾Ð»Ð¾Ð²ÑÐ¼Ð¸ ÐºÐ»ÐµÑÐºÐ°Ð¼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988" y="2236886"/>
            <a:ext cx="2085686" cy="208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76431" y="4469618"/>
            <a:ext cx="180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Любовь Полищук</a:t>
            </a:r>
            <a:endParaRPr lang="en-US" dirty="0"/>
          </a:p>
        </p:txBody>
      </p:sp>
      <p:pic>
        <p:nvPicPr>
          <p:cNvPr id="1038" name="Picture 14" descr="ÐÐ¼Ð¸ÑÑÐ¸Ð¹ Ð¥Ð²Ð¾ÑÐ¾ÑÑÐ¾Ð²ÑÐºÐ¸Ð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75" y="2204390"/>
            <a:ext cx="1588636" cy="21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45462" y="4322572"/>
            <a:ext cx="1921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Хворостовой</a:t>
            </a:r>
            <a:endParaRPr lang="en-US" dirty="0"/>
          </a:p>
        </p:txBody>
      </p:sp>
      <p:pic>
        <p:nvPicPr>
          <p:cNvPr id="1040" name="Picture 16" descr="https://www.vokrug.tv/pic/person/8/7/f/2/87f2c0b1087291c313f0ce3625d47f1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28" y="2403672"/>
            <a:ext cx="1828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66625" y="4599571"/>
            <a:ext cx="201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Олег Янковский</a:t>
            </a:r>
            <a:endParaRPr lang="en-US" dirty="0"/>
          </a:p>
        </p:txBody>
      </p:sp>
      <p:pic>
        <p:nvPicPr>
          <p:cNvPr id="1042" name="Picture 18" descr="ÐÐ°ÑÑÐ¸Ð½ÐºÐ¸ Ð¿Ð¾ Ð·Ð°Ð¿ÑÐ¾ÑÑ Ð¾Ð¼Ð¾Ð»Ð¾Ð¶ÐµÐ½Ð¸Ðµ ÑÑÐ²Ð¾Ð»Ð¾Ð²ÑÐ¼Ð¸ ÐºÐ»ÐµÑÐºÐ°Ð¼Ð¸ ÑÐ¾ÑÐ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06" y="359859"/>
            <a:ext cx="2106259" cy="141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Ð°ÑÑÐ¸Ð½ÐºÐ¸ Ð¿Ð¾ Ð·Ð°Ð¿ÑÐ¾ÑÑ Ð¾Ð¼Ð¾Ð»Ð¾Ð¶ÐµÐ½Ð¸Ðµ ÑÑÐ²Ð¾Ð»Ð¾Ð²ÑÐ¼Ð¸ ÐºÐ»ÐµÑÐºÐ°Ð¼Ð¸ ÑÐ¾ÑÐ¾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292" y="359859"/>
            <a:ext cx="2088861" cy="141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.hi-news.ru/wp-content/uploads/2018/05/stemcell-750x39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3" y="103694"/>
            <a:ext cx="3163186" cy="167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s.hi-news.ru/wp-content/uploads/2017/06/StemCells-750x4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873" y="98462"/>
            <a:ext cx="2517124" cy="16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76106" y="1790318"/>
            <a:ext cx="509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Фирма </a:t>
            </a:r>
            <a:r>
              <a:rPr lang="ru-RU" dirty="0" err="1" smtClean="0"/>
              <a:t>Лабридерм</a:t>
            </a:r>
            <a:r>
              <a:rPr lang="ru-RU" dirty="0" smtClean="0"/>
              <a:t>, </a:t>
            </a:r>
            <a:r>
              <a:rPr lang="ru-RU" dirty="0" err="1" smtClean="0"/>
              <a:t>мезотерапия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62124" y="6116162"/>
            <a:ext cx="2627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https://www.google.com/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3699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782" y="147781"/>
            <a:ext cx="7176654" cy="6585528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k-KZ" b="1" spc="320" dirty="0" smtClean="0"/>
              <a:t>Бағаналы клеткалар </a:t>
            </a:r>
            <a:r>
              <a:rPr lang="ru-RU" dirty="0" smtClean="0"/>
              <a:t>– к</a:t>
            </a:r>
            <a:r>
              <a:rPr lang="kk-KZ" dirty="0" smtClean="0"/>
              <a:t>өптеген көп клеткалы организмдерде болатын, өздігінен жаңарып, өзіне тән жас клеткаларды түзуге, митоз жолымен бөлініп, дифференциялданып түрлі ұлпалар мен мүшелер түзуге қабілетті клеткалар.</a:t>
            </a:r>
          </a:p>
          <a:p>
            <a:pPr algn="just"/>
            <a:r>
              <a:rPr lang="kk-KZ" dirty="0" smtClean="0"/>
              <a:t> </a:t>
            </a:r>
            <a:endParaRPr lang="kk-KZ" sz="9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k-KZ" dirty="0" smtClean="0"/>
              <a:t>Организмнің жарақаттанған ұлпалары мен мүшелерінде жойылған клеткалардың орнын басып, оларды алмастырып, қалпына келтіреді.</a:t>
            </a:r>
          </a:p>
          <a:p>
            <a:pPr algn="just"/>
            <a:endParaRPr lang="kk-KZ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k-KZ" dirty="0" smtClean="0"/>
              <a:t>Бағаналы клеткалардың көп реттік бөліну циклінен өтуі және дифференция процесі нәтижесінде биологиялық түрге тән барлық клеткалардың түрі қалыптасады.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kk-KZ" dirty="0" smtClean="0"/>
          </a:p>
        </p:txBody>
      </p:sp>
      <p:pic>
        <p:nvPicPr>
          <p:cNvPr id="1028" name="Picture 4" descr="Human embryonic stem cells only 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35" y="212436"/>
            <a:ext cx="3657601" cy="288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435" y="3630443"/>
            <a:ext cx="3583710" cy="25394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612908" y="6253324"/>
            <a:ext cx="303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https://upload.wikimedia.org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802253" y="3101991"/>
            <a:ext cx="331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https://upload.wikimedia.org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61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47" y="126133"/>
            <a:ext cx="11818397" cy="65979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88399" y="6385518"/>
            <a:ext cx="303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https://upload.wikimedia.org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07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1" y="129309"/>
            <a:ext cx="11965709" cy="65416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k-KZ" dirty="0" smtClean="0"/>
              <a:t> </a:t>
            </a:r>
            <a:r>
              <a:rPr lang="kk-KZ" sz="2400" dirty="0" smtClean="0"/>
              <a:t>Бағаналы </a:t>
            </a:r>
            <a:r>
              <a:rPr lang="kk-KZ" sz="2400" dirty="0"/>
              <a:t>клеткалар ересек организмде де сақталады, алайда олардың саны организм қартайған сайын </a:t>
            </a:r>
            <a:r>
              <a:rPr lang="kk-KZ" sz="2400" dirty="0" smtClean="0"/>
              <a:t>азаяды</a:t>
            </a:r>
            <a:endParaRPr lang="kk-KZ" sz="2400" dirty="0"/>
          </a:p>
          <a:p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4319312"/>
              </p:ext>
            </p:extLst>
          </p:nvPr>
        </p:nvGraphicFramePr>
        <p:xfrm>
          <a:off x="292099" y="1194955"/>
          <a:ext cx="11709401" cy="5476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11864" y="4500419"/>
            <a:ext cx="52058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20-25  – </a:t>
            </a:r>
            <a:r>
              <a:rPr lang="ru-RU" sz="2400" dirty="0" err="1" smtClean="0"/>
              <a:t>жаста</a:t>
            </a:r>
            <a:r>
              <a:rPr lang="ru-RU" sz="2400" dirty="0" smtClean="0"/>
              <a:t>: 1/100 </a:t>
            </a:r>
            <a:r>
              <a:rPr lang="kk-KZ" sz="2400" dirty="0" smtClean="0"/>
              <a:t>мың клетка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7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73" y="235816"/>
            <a:ext cx="11052464" cy="439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2400" dirty="0" smtClean="0"/>
              <a:t>Бағаналы клеткаларды дифференциялдану қабілетіне қарай жіктеу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724891" y="955964"/>
            <a:ext cx="8395853" cy="46166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Бағаналы клетка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007301" y="3662082"/>
            <a:ext cx="3304309" cy="46166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мультипотентті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053656" y="4709081"/>
            <a:ext cx="2911186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унипотентті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94517" y="2278525"/>
            <a:ext cx="3979719" cy="156966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Басқа түрлер,</a:t>
            </a:r>
            <a:r>
              <a:rPr lang="en-US" sz="2400" dirty="0"/>
              <a:t> </a:t>
            </a:r>
            <a:endParaRPr lang="kk-KZ" sz="2400" dirty="0" smtClean="0"/>
          </a:p>
          <a:p>
            <a:pPr algn="ctr"/>
            <a:r>
              <a:rPr lang="kk-KZ" sz="2400" dirty="0" smtClean="0"/>
              <a:t>ересек организм ұлпасында болатын </a:t>
            </a:r>
          </a:p>
          <a:p>
            <a:pPr algn="ctr"/>
            <a:r>
              <a:rPr lang="en-US" sz="2400" dirty="0" smtClean="0"/>
              <a:t>(adult </a:t>
            </a:r>
            <a:r>
              <a:rPr lang="en-US" sz="2400" dirty="0"/>
              <a:t>stem cells)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6550" y="2211360"/>
            <a:ext cx="3418609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плюропотентті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27181" y="2217938"/>
            <a:ext cx="3383973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тотипотентті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07381" y="4686529"/>
            <a:ext cx="3304309" cy="46166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/>
              <a:t>олигопотентті</a:t>
            </a:r>
            <a:endParaRPr lang="en-US" sz="24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760892" y="1470612"/>
            <a:ext cx="94963" cy="6494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трелка вниз 15"/>
          <p:cNvSpPr/>
          <p:nvPr/>
        </p:nvSpPr>
        <p:spPr>
          <a:xfrm>
            <a:off x="2365087" y="1472919"/>
            <a:ext cx="119495" cy="6494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Стрелка вниз 16"/>
          <p:cNvSpPr/>
          <p:nvPr/>
        </p:nvSpPr>
        <p:spPr>
          <a:xfrm>
            <a:off x="9558770" y="1561927"/>
            <a:ext cx="178377" cy="64943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332682" y="3490706"/>
            <a:ext cx="1724889" cy="3427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0668000" y="3875427"/>
            <a:ext cx="18473" cy="81243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7729076" y="3915350"/>
            <a:ext cx="365441" cy="6686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7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54" y="160482"/>
            <a:ext cx="3344719" cy="65774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b="1" spc="250" dirty="0" smtClean="0"/>
              <a:t> </a:t>
            </a:r>
            <a:r>
              <a:rPr lang="kk-KZ" sz="2400" b="1" spc="250" dirty="0" smtClean="0">
                <a:solidFill>
                  <a:srgbClr val="00B0F0"/>
                </a:solidFill>
              </a:rPr>
              <a:t>Тотипотентті клеткалар </a:t>
            </a:r>
            <a:r>
              <a:rPr lang="ru-RU" sz="2400" b="1" spc="250" dirty="0" smtClean="0"/>
              <a:t>-</a:t>
            </a:r>
            <a:r>
              <a:rPr lang="kk-KZ" sz="2400" b="1" spc="250" dirty="0" smtClean="0"/>
              <a:t> </a:t>
            </a:r>
            <a:r>
              <a:rPr lang="kk-KZ" sz="2400" dirty="0" smtClean="0"/>
              <a:t>барлық эмбрионалды және экстра </a:t>
            </a:r>
            <a:r>
              <a:rPr lang="ru-RU" sz="2400" dirty="0" smtClean="0"/>
              <a:t>- </a:t>
            </a:r>
            <a:r>
              <a:rPr lang="kk-KZ" sz="2400" dirty="0" smtClean="0"/>
              <a:t>эмбрионалды клеткаларды түзуге қабілетті. </a:t>
            </a:r>
          </a:p>
          <a:p>
            <a:endParaRPr lang="kk-KZ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kk-KZ" sz="2400" b="1" spc="350" dirty="0" smtClean="0"/>
              <a:t> </a:t>
            </a:r>
            <a:r>
              <a:rPr lang="kk-KZ" sz="2400" b="1" spc="350" dirty="0" smtClean="0">
                <a:solidFill>
                  <a:srgbClr val="00B0F0"/>
                </a:solidFill>
              </a:rPr>
              <a:t>Плюропотентті клеткалар </a:t>
            </a:r>
            <a:r>
              <a:rPr lang="kk-KZ" sz="2400" b="1" spc="350" dirty="0" smtClean="0"/>
              <a:t>- </a:t>
            </a:r>
            <a:r>
              <a:rPr lang="kk-KZ" sz="2400" dirty="0" smtClean="0"/>
              <a:t>эмбрионның барлық клеткалар түрін қалыптастыруға қабілетті, тек </a:t>
            </a:r>
            <a:r>
              <a:rPr lang="kk-KZ" sz="2400" b="1" spc="220" dirty="0" smtClean="0">
                <a:solidFill>
                  <a:srgbClr val="00B0F0"/>
                </a:solidFill>
              </a:rPr>
              <a:t>планцента</a:t>
            </a:r>
          </a:p>
          <a:p>
            <a:pPr marL="0" indent="0">
              <a:buNone/>
            </a:pPr>
            <a:r>
              <a:rPr lang="kk-KZ" sz="2400" b="1" spc="220" dirty="0">
                <a:solidFill>
                  <a:srgbClr val="00B0F0"/>
                </a:solidFill>
              </a:rPr>
              <a:t> </a:t>
            </a:r>
            <a:r>
              <a:rPr lang="kk-KZ" sz="2400" b="1" spc="220" dirty="0" smtClean="0">
                <a:solidFill>
                  <a:srgbClr val="00B0F0"/>
                </a:solidFill>
              </a:rPr>
              <a:t> </a:t>
            </a:r>
            <a:r>
              <a:rPr lang="kk-KZ" sz="2400" dirty="0" smtClean="0"/>
              <a:t>клеткаларын    түзуге</a:t>
            </a:r>
          </a:p>
          <a:p>
            <a:pPr marL="0" indent="0">
              <a:buNone/>
            </a:pPr>
            <a:r>
              <a:rPr lang="kk-KZ" sz="2400" dirty="0" smtClean="0"/>
              <a:t>   қабілетсіз болады.</a:t>
            </a:r>
            <a:endParaRPr lang="en-US" sz="2400" dirty="0"/>
          </a:p>
        </p:txBody>
      </p:sp>
      <p:pic>
        <p:nvPicPr>
          <p:cNvPr id="3074" name="Picture 2" descr="https://upload.wikimedia.org/wikipedia/commons/8/81/Gray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7" y="404017"/>
            <a:ext cx="3190894" cy="26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d/d9/Blastu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05" y="3795177"/>
            <a:ext cx="3747059" cy="285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upload.wikimedia.org/wikipedia/commons/thumb/f/f1/Placenta.svg/637px-Placent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793" y="3953306"/>
            <a:ext cx="2632364" cy="23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фото әөү клеточного бластомера челов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73" y="320891"/>
            <a:ext cx="3680767" cy="240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02253" y="3101991"/>
            <a:ext cx="331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https://upload.wikimedia.org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78105" y="3110651"/>
            <a:ext cx="331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https://upload.wikimedia.org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66143" y="6272602"/>
            <a:ext cx="331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https://upload.wikimedia.org</a:t>
            </a:r>
            <a:r>
              <a:rPr lang="en-US" sz="1600" dirty="0" smtClean="0">
                <a:hlinkClick r:id="rId6"/>
              </a:rPr>
              <a:t>/</a:t>
            </a:r>
            <a:endParaRPr lang="en-US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0793" y="6305074"/>
            <a:ext cx="334699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909" y="135083"/>
            <a:ext cx="11939155" cy="939573"/>
          </a:xfrm>
        </p:spPr>
        <p:txBody>
          <a:bodyPr>
            <a:normAutofit/>
          </a:bodyPr>
          <a:lstStyle/>
          <a:p>
            <a:r>
              <a:rPr lang="kk-KZ" sz="2400" b="1" dirty="0" smtClean="0"/>
              <a:t>Мультипотентті</a:t>
            </a:r>
            <a:r>
              <a:rPr lang="kk-KZ" sz="2400" dirty="0" smtClean="0"/>
              <a:t> </a:t>
            </a:r>
            <a:r>
              <a:rPr lang="ru-RU" sz="2400" dirty="0" smtClean="0"/>
              <a:t>- </a:t>
            </a:r>
            <a:r>
              <a:rPr lang="kk-KZ" sz="2400" dirty="0" smtClean="0"/>
              <a:t> әр түрлі ұлпалардың клеткаларын түзуге қабілетті, алайда олардың әр түрлілігі ұрық жапырақшаларының бір ғана түрімен шектелген.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9505245"/>
              </p:ext>
            </p:extLst>
          </p:nvPr>
        </p:nvGraphicFramePr>
        <p:xfrm>
          <a:off x="388074" y="1074656"/>
          <a:ext cx="11654990" cy="561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986" y="1866507"/>
            <a:ext cx="6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8033" y="3469064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986" y="5194169"/>
            <a:ext cx="631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3" y="155864"/>
            <a:ext cx="11804073" cy="80567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dirty="0" smtClean="0"/>
              <a:t> </a:t>
            </a:r>
            <a:r>
              <a:rPr lang="kk-KZ" sz="2400" b="1" spc="200" dirty="0" smtClean="0"/>
              <a:t>Олигопотентті бағаналы клеткалар </a:t>
            </a:r>
            <a:r>
              <a:rPr lang="ru-RU" sz="2400" dirty="0" smtClean="0"/>
              <a:t>- </a:t>
            </a:r>
            <a:r>
              <a:rPr lang="kk-KZ" sz="2400" dirty="0" smtClean="0"/>
              <a:t>қасиеттері өзара ұқсас клеткалар түрлерін түзеді. </a:t>
            </a:r>
          </a:p>
        </p:txBody>
      </p:sp>
      <p:pic>
        <p:nvPicPr>
          <p:cNvPr id="4098" name="Picture 2" descr="https://upload.wikimedia.org/wikipedia/commons/thumb/c/c7/Hematopoiesis_%28human%29_diagram_ru.svg/1280px-Hematopoiesis_%28human%29_diagram_r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8" y="961534"/>
            <a:ext cx="11700165" cy="57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5919" y="6383400"/>
            <a:ext cx="331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https://upload.wikimedia.org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01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39" y="256716"/>
            <a:ext cx="2643898" cy="63609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b="1" spc="260" dirty="0" smtClean="0"/>
              <a:t> </a:t>
            </a:r>
            <a:r>
              <a:rPr lang="kk-KZ" sz="2400" b="1" spc="330" dirty="0" smtClean="0"/>
              <a:t>Унипотентті клеткалар </a:t>
            </a:r>
            <a:r>
              <a:rPr lang="ru-RU" sz="2400" b="1" dirty="0" smtClean="0"/>
              <a:t>– </a:t>
            </a:r>
            <a:endParaRPr lang="en-US" sz="2400" b="1" dirty="0" smtClean="0"/>
          </a:p>
          <a:p>
            <a:pPr marL="0" indent="0">
              <a:buNone/>
            </a:pPr>
            <a:r>
              <a:rPr lang="kk-KZ" sz="2400" dirty="0" smtClean="0"/>
              <a:t>белгілі клеткалардың түріне ғана бастама бере алатын, көп рет бөлінуге қабілетті, алайда бөлінуі мен өздігінен жаңаруы шектелген, олар </a:t>
            </a:r>
            <a:r>
              <a:rPr lang="kk-KZ" sz="2400" dirty="0" smtClean="0">
                <a:solidFill>
                  <a:srgbClr val="FF0000"/>
                </a:solidFill>
              </a:rPr>
              <a:t>бағаналы клеткаларға жатпайды</a:t>
            </a:r>
            <a:r>
              <a:rPr lang="kk-KZ" sz="2400" dirty="0" smtClean="0"/>
              <a:t>. </a:t>
            </a:r>
          </a:p>
          <a:p>
            <a:pPr marL="0" indent="0">
              <a:buNone/>
            </a:pPr>
            <a:endParaRPr lang="kk-KZ" sz="2400" dirty="0" smtClean="0"/>
          </a:p>
        </p:txBody>
      </p:sp>
      <p:pic>
        <p:nvPicPr>
          <p:cNvPr id="5122" name="Picture 2" descr="Картинки по запросу миосателлитоцитов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24" y="3489021"/>
            <a:ext cx="6727237" cy="31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миосателлитоцитов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24" y="247289"/>
            <a:ext cx="3304310" cy="27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38" y="609100"/>
            <a:ext cx="2878187" cy="25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84891" y="3089366"/>
            <a:ext cx="331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https://upload.wikimedia.org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44006" y="3070720"/>
            <a:ext cx="331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https://upload.wikimedia.org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45987" y="6468297"/>
            <a:ext cx="3311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5"/>
              </a:rPr>
              <a:t>https://upload.wikimedia.org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14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857</Words>
  <Application>Microsoft Office PowerPoint</Application>
  <PresentationFormat>Широкоэкранный</PresentationFormat>
  <Paragraphs>159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131</cp:revision>
  <dcterms:created xsi:type="dcterms:W3CDTF">2018-02-04T16:12:48Z</dcterms:created>
  <dcterms:modified xsi:type="dcterms:W3CDTF">2020-04-22T05:51:20Z</dcterms:modified>
</cp:coreProperties>
</file>